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10F_551078B2.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66" r:id="rId3"/>
    <p:sldId id="259" r:id="rId4"/>
    <p:sldId id="258" r:id="rId5"/>
    <p:sldId id="262" r:id="rId6"/>
    <p:sldId id="263" r:id="rId7"/>
    <p:sldId id="260" r:id="rId8"/>
    <p:sldId id="272" r:id="rId9"/>
    <p:sldId id="273" r:id="rId10"/>
    <p:sldId id="261" r:id="rId11"/>
    <p:sldId id="274" r:id="rId12"/>
    <p:sldId id="267" r:id="rId13"/>
    <p:sldId id="275" r:id="rId14"/>
    <p:sldId id="268" r:id="rId15"/>
    <p:sldId id="276" r:id="rId16"/>
    <p:sldId id="270" r:id="rId17"/>
    <p:sldId id="271" r:id="rId18"/>
    <p:sldId id="27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0ED9EBB-1C5B-E4C2-13C9-CAD649A27245}" name="Elizaveta Kamtchatnova" initials="EK" userId="S::ekamtchatnova@mta.ca::26e0ca62-9f0d-4b3d-8452-50d286d08a45"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10FFB3-F26F-1339-E35C-B99EAA747570}" v="20" dt="2024-12-03T00:27:57.029"/>
    <p1510:client id="{27362531-1EA5-1247-9975-DD8057B07476}" v="2448" dt="2024-12-03T02:27:15.456"/>
    <p1510:client id="{4660E4BE-BEBB-C3C3-BE72-6BABBFCC922C}" v="1" dt="2024-12-03T17:12:16.280"/>
    <p1510:client id="{9319146C-9DFC-28F4-3040-A5A66E168C41}" v="8" dt="2024-12-02T12:23:49.979"/>
    <p1510:client id="{A25A9861-CAD6-B2CC-05F3-15B9EB6BE3E4}" v="1" dt="2024-12-03T02:22:23.036"/>
    <p1510:client id="{ABC4057C-5A35-BA15-B1F0-814E2539F878}" v="2" dt="2024-12-03T01:28:03.234"/>
    <p1510:client id="{F1BABDA5-8651-AB6F-B358-873BEB51AAB0}" v="104" dt="2024-12-03T00:54:41.799"/>
    <p1510:client id="{F541E359-17D2-3112-B418-C3007FB6A7DF}" v="49" dt="2024-12-03T16:22:39.2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820"/>
    <p:restoredTop sz="85863"/>
  </p:normalViewPr>
  <p:slideViewPr>
    <p:cSldViewPr snapToGrid="0">
      <p:cViewPr varScale="1">
        <p:scale>
          <a:sx n="51" d="100"/>
          <a:sy n="51" d="100"/>
        </p:scale>
        <p:origin x="208" y="10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8/10/relationships/authors" Target="authors.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omments/modernComment_10F_551078B2.xml><?xml version="1.0" encoding="utf-8"?>
<p188:cmLst xmlns:a="http://schemas.openxmlformats.org/drawingml/2006/main" xmlns:r="http://schemas.openxmlformats.org/officeDocument/2006/relationships" xmlns:p188="http://schemas.microsoft.com/office/powerpoint/2018/8/main">
  <p188:cm id="{B04A07D7-AC46-424E-BA0B-3FBE4DE6AC3D}" authorId="{30ED9EBB-1C5B-E4C2-13C9-CAD649A27245}" created="2024-12-03T01:28:03.234">
    <pc:sldMkLst xmlns:pc="http://schemas.microsoft.com/office/powerpoint/2013/main/command">
      <pc:docMk/>
      <pc:sldMk cId="1427142834" sldId="271"/>
    </pc:sldMkLst>
    <p188:txBody>
      <a:bodyPr/>
      <a:lstStyle/>
      <a:p>
        <a:r>
          <a:rPr lang="en-US"/>
          <a:t>There is evidence that vertical migration took place bc chlorophyll readings were detected at the top layer of filter paper --- and this was confirmed by manual cell counts
Top to bottom ratios were low early on--- and higher later on in the day --- suggesting more cells migrated with time 
Temperature almost had effect on migration, the P value was right on the cusp, but still not a statistically significant one 
Most diatoms in the community were about 50 micrometers in size
Future Execution
Triplicate readings for each time interval would be helpful --- to generate more data points 
Regarding community composition, we would be more systematic about imaging and data collection --- and have more replicates to deal with heterogeneity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04AF9C-6084-4444-9EC7-E9C33C14C181}" type="datetimeFigureOut">
              <a:rPr lang="en-US" smtClean="0"/>
              <a:t>12/3/24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5FFDCB-C988-764F-BB2E-A30780572C57}" type="slidenum">
              <a:rPr lang="en-US" smtClean="0"/>
              <a:t>‹#›</a:t>
            </a:fld>
            <a:endParaRPr lang="en-US"/>
          </a:p>
        </p:txBody>
      </p:sp>
    </p:spTree>
    <p:extLst>
      <p:ext uri="{BB962C8B-B14F-4D97-AF65-F5344CB8AC3E}">
        <p14:creationId xmlns:p14="http://schemas.microsoft.com/office/powerpoint/2010/main" val="1532951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We're the mud group and we'll be presenting the vertical migration of diatoms. </a:t>
            </a:r>
          </a:p>
        </p:txBody>
      </p:sp>
      <p:sp>
        <p:nvSpPr>
          <p:cNvPr id="4" name="Slide Number Placeholder 3"/>
          <p:cNvSpPr>
            <a:spLocks noGrp="1"/>
          </p:cNvSpPr>
          <p:nvPr>
            <p:ph type="sldNum" sz="quarter" idx="5"/>
          </p:nvPr>
        </p:nvSpPr>
        <p:spPr/>
        <p:txBody>
          <a:bodyPr/>
          <a:lstStyle/>
          <a:p>
            <a:fld id="{E05FFDCB-C988-764F-BB2E-A30780572C57}" type="slidenum">
              <a:rPr lang="en-US" smtClean="0"/>
              <a:t>1</a:t>
            </a:fld>
            <a:endParaRPr lang="en-US"/>
          </a:p>
        </p:txBody>
      </p:sp>
    </p:spTree>
    <p:extLst>
      <p:ext uri="{BB962C8B-B14F-4D97-AF65-F5344CB8AC3E}">
        <p14:creationId xmlns:p14="http://schemas.microsoft.com/office/powerpoint/2010/main" val="3476720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major trend seen in the data is an overwhelming majority of cells equal to or under 50um. This is true for both light conditions (POINT). Something else I observed is the discrepancy between cell counts on top and bottom samples at 15 degrees. More cells are found on the bottom layer.  </a:t>
            </a:r>
          </a:p>
        </p:txBody>
      </p:sp>
      <p:sp>
        <p:nvSpPr>
          <p:cNvPr id="4" name="Slide Number Placeholder 3"/>
          <p:cNvSpPr>
            <a:spLocks noGrp="1"/>
          </p:cNvSpPr>
          <p:nvPr>
            <p:ph type="sldNum" sz="quarter" idx="5"/>
          </p:nvPr>
        </p:nvSpPr>
        <p:spPr/>
        <p:txBody>
          <a:bodyPr/>
          <a:lstStyle/>
          <a:p>
            <a:fld id="{E05FFDCB-C988-764F-BB2E-A30780572C57}" type="slidenum">
              <a:rPr lang="en-US" smtClean="0"/>
              <a:t>13</a:t>
            </a:fld>
            <a:endParaRPr lang="en-US"/>
          </a:p>
        </p:txBody>
      </p:sp>
    </p:spTree>
    <p:extLst>
      <p:ext uri="{BB962C8B-B14F-4D97-AF65-F5344CB8AC3E}">
        <p14:creationId xmlns:p14="http://schemas.microsoft.com/office/powerpoint/2010/main" val="7672025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my second graph which investigated if morphology and size vary across conditions. </a:t>
            </a:r>
          </a:p>
        </p:txBody>
      </p:sp>
      <p:sp>
        <p:nvSpPr>
          <p:cNvPr id="4" name="Slide Number Placeholder 3"/>
          <p:cNvSpPr>
            <a:spLocks noGrp="1"/>
          </p:cNvSpPr>
          <p:nvPr>
            <p:ph type="sldNum" sz="quarter" idx="5"/>
          </p:nvPr>
        </p:nvSpPr>
        <p:spPr/>
        <p:txBody>
          <a:bodyPr/>
          <a:lstStyle/>
          <a:p>
            <a:fld id="{E05FFDCB-C988-764F-BB2E-A30780572C57}" type="slidenum">
              <a:rPr lang="en-US" smtClean="0"/>
              <a:t>14</a:t>
            </a:fld>
            <a:endParaRPr lang="en-US"/>
          </a:p>
        </p:txBody>
      </p:sp>
    </p:spTree>
    <p:extLst>
      <p:ext uri="{BB962C8B-B14F-4D97-AF65-F5344CB8AC3E}">
        <p14:creationId xmlns:p14="http://schemas.microsoft.com/office/powerpoint/2010/main" val="36823645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 the x-axis is top-bottom ratio of cell counts. The ratio is created by dividing top cell counts by bottom cell counts. The figure is also faceted by temperature and light. Every cell was sorted into four categories. Centric Large, centric diatoms with a maximum dimension over 50 um and centric small, which constitute centric cells equal to or under 50 um. The same two categories exist for pennate (POINT). By looking at the figure you can see that the community composition varies between temperatures and light levels. For example, see centric large which is only present in one condition, dark at 15 degrees. </a:t>
            </a:r>
          </a:p>
        </p:txBody>
      </p:sp>
      <p:sp>
        <p:nvSpPr>
          <p:cNvPr id="4" name="Slide Number Placeholder 3"/>
          <p:cNvSpPr>
            <a:spLocks noGrp="1"/>
          </p:cNvSpPr>
          <p:nvPr>
            <p:ph type="sldNum" sz="quarter" idx="5"/>
          </p:nvPr>
        </p:nvSpPr>
        <p:spPr/>
        <p:txBody>
          <a:bodyPr/>
          <a:lstStyle/>
          <a:p>
            <a:fld id="{E05FFDCB-C988-764F-BB2E-A30780572C57}" type="slidenum">
              <a:rPr lang="en-US" smtClean="0"/>
              <a:t>15</a:t>
            </a:fld>
            <a:endParaRPr lang="en-US"/>
          </a:p>
        </p:txBody>
      </p:sp>
    </p:spTree>
    <p:extLst>
      <p:ext uri="{BB962C8B-B14F-4D97-AF65-F5344CB8AC3E}">
        <p14:creationId xmlns:p14="http://schemas.microsoft.com/office/powerpoint/2010/main" val="793566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Because of the visual differences between composition, I tested for significance with an ANOVA. A barley significant effect was seen with temperature. However, this was created with a small sample size so it was be may be giving a false impression. </a:t>
            </a:r>
          </a:p>
        </p:txBody>
      </p:sp>
      <p:sp>
        <p:nvSpPr>
          <p:cNvPr id="4" name="Slide Number Placeholder 3"/>
          <p:cNvSpPr>
            <a:spLocks noGrp="1"/>
          </p:cNvSpPr>
          <p:nvPr>
            <p:ph type="sldNum" sz="quarter" idx="5"/>
          </p:nvPr>
        </p:nvSpPr>
        <p:spPr/>
        <p:txBody>
          <a:bodyPr/>
          <a:lstStyle/>
          <a:p>
            <a:fld id="{E05FFDCB-C988-764F-BB2E-A30780572C57}" type="slidenum">
              <a:rPr lang="en-US" smtClean="0"/>
              <a:t>16</a:t>
            </a:fld>
            <a:endParaRPr lang="en-US"/>
          </a:p>
        </p:txBody>
      </p:sp>
    </p:spTree>
    <p:extLst>
      <p:ext uri="{BB962C8B-B14F-4D97-AF65-F5344CB8AC3E}">
        <p14:creationId xmlns:p14="http://schemas.microsoft.com/office/powerpoint/2010/main" val="2173167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5FFDCB-C988-764F-BB2E-A30780572C57}" type="slidenum">
              <a:rPr lang="en-US" smtClean="0"/>
              <a:t>17</a:t>
            </a:fld>
            <a:endParaRPr lang="en-US"/>
          </a:p>
        </p:txBody>
      </p:sp>
    </p:spTree>
    <p:extLst>
      <p:ext uri="{BB962C8B-B14F-4D97-AF65-F5344CB8AC3E}">
        <p14:creationId xmlns:p14="http://schemas.microsoft.com/office/powerpoint/2010/main" val="701315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several different parts to our project, so here is a short outline. We'll begin with the motivations and inspiration behind our project. Next, we'll cover methods. We'll state how we set up our mud flat simulation then how we went about our chlorophyll analyses and our manual cell count. Our results answer whether vertical migration took place over each condition and what types of cells were preforming this action. We'll finish off with a conclusion.    </a:t>
            </a:r>
          </a:p>
        </p:txBody>
      </p:sp>
      <p:sp>
        <p:nvSpPr>
          <p:cNvPr id="4" name="Slide Number Placeholder 3"/>
          <p:cNvSpPr>
            <a:spLocks noGrp="1"/>
          </p:cNvSpPr>
          <p:nvPr>
            <p:ph type="sldNum" sz="quarter" idx="5"/>
          </p:nvPr>
        </p:nvSpPr>
        <p:spPr/>
        <p:txBody>
          <a:bodyPr/>
          <a:lstStyle/>
          <a:p>
            <a:fld id="{E05FFDCB-C988-764F-BB2E-A30780572C57}" type="slidenum">
              <a:rPr lang="en-US" smtClean="0"/>
              <a:t>2</a:t>
            </a:fld>
            <a:endParaRPr lang="en-US"/>
          </a:p>
        </p:txBody>
      </p:sp>
    </p:spTree>
    <p:extLst>
      <p:ext uri="{BB962C8B-B14F-4D97-AF65-F5344CB8AC3E}">
        <p14:creationId xmlns:p14="http://schemas.microsoft.com/office/powerpoint/2010/main" val="71210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for our project was to examine how vertical migration of benthic diatoms are controlled by various conditions. Now you might be asking, what even is vertical migration? Vertical migration is a process by which diatoms migrate upward to the surface of the mud flats at low tide. They then migrate downward in anticipation of high tide. This process optimizes photosynthesis. We studied this phenomena to better understand the makeup of the Bay of Fundy and investigate the impacts of global warming. More broadly, to apply knowledge of this phenomena to satellite surveying of photosynthetic biomass and develop new methods of investigation. </a:t>
            </a:r>
          </a:p>
        </p:txBody>
      </p:sp>
      <p:sp>
        <p:nvSpPr>
          <p:cNvPr id="4" name="Slide Number Placeholder 3"/>
          <p:cNvSpPr>
            <a:spLocks noGrp="1"/>
          </p:cNvSpPr>
          <p:nvPr>
            <p:ph type="sldNum" sz="quarter" idx="5"/>
          </p:nvPr>
        </p:nvSpPr>
        <p:spPr/>
        <p:txBody>
          <a:bodyPr/>
          <a:lstStyle/>
          <a:p>
            <a:fld id="{E05FFDCB-C988-764F-BB2E-A30780572C57}" type="slidenum">
              <a:rPr lang="en-US" smtClean="0"/>
              <a:t>3</a:t>
            </a:fld>
            <a:endParaRPr lang="en-US"/>
          </a:p>
        </p:txBody>
      </p:sp>
    </p:spTree>
    <p:extLst>
      <p:ext uri="{BB962C8B-B14F-4D97-AF65-F5344CB8AC3E}">
        <p14:creationId xmlns:p14="http://schemas.microsoft.com/office/powerpoint/2010/main" val="334604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5FFDCB-C988-764F-BB2E-A30780572C57}" type="slidenum">
              <a:rPr lang="en-US" smtClean="0"/>
              <a:t>4</a:t>
            </a:fld>
            <a:endParaRPr lang="en-US"/>
          </a:p>
        </p:txBody>
      </p:sp>
    </p:spTree>
    <p:extLst>
      <p:ext uri="{BB962C8B-B14F-4D97-AF65-F5344CB8AC3E}">
        <p14:creationId xmlns:p14="http://schemas.microsoft.com/office/powerpoint/2010/main" val="361777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the community composition analysis, I investigated vertical migration by cell size and morphology. For my samples, I took them off after a 6hr period, which represents a full tidal cycle. Lenses were mounted on slides individually and fixed with glutaraldehyde. I began by using light microscopy, but the mud resulted in too much interference. I then used the florescent scope to image slides. These images were analyzed using </a:t>
            </a:r>
            <a:r>
              <a:rPr lang="en-US" err="1"/>
              <a:t>DMFmeasure</a:t>
            </a:r>
            <a:r>
              <a:rPr lang="en-US"/>
              <a:t>. </a:t>
            </a:r>
          </a:p>
        </p:txBody>
      </p:sp>
      <p:sp>
        <p:nvSpPr>
          <p:cNvPr id="4" name="Slide Number Placeholder 3"/>
          <p:cNvSpPr>
            <a:spLocks noGrp="1"/>
          </p:cNvSpPr>
          <p:nvPr>
            <p:ph type="sldNum" sz="quarter" idx="5"/>
          </p:nvPr>
        </p:nvSpPr>
        <p:spPr/>
        <p:txBody>
          <a:bodyPr/>
          <a:lstStyle/>
          <a:p>
            <a:fld id="{E05FFDCB-C988-764F-BB2E-A30780572C57}" type="slidenum">
              <a:rPr lang="en-US" smtClean="0"/>
              <a:t>5</a:t>
            </a:fld>
            <a:endParaRPr lang="en-US"/>
          </a:p>
        </p:txBody>
      </p:sp>
    </p:spTree>
    <p:extLst>
      <p:ext uri="{BB962C8B-B14F-4D97-AF65-F5344CB8AC3E}">
        <p14:creationId xmlns:p14="http://schemas.microsoft.com/office/powerpoint/2010/main" val="3102247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the analysis only some temperature conditions, 15 and 20, and two light levels, light and dark were used. I also only considered two morphotypes, pennate and centric, as they were the most common. Others were seen but either difficult to categorize or unable to measure all widths or the length. I used the maximum cell dimension to analyze the role of size. Maximum dimension refers to the largest measurement taken of the cell whether it’s a length or a widths. The main interaction I considered was the ratio between top and bottom samples.  </a:t>
            </a:r>
          </a:p>
        </p:txBody>
      </p:sp>
      <p:sp>
        <p:nvSpPr>
          <p:cNvPr id="4" name="Slide Number Placeholder 3"/>
          <p:cNvSpPr>
            <a:spLocks noGrp="1"/>
          </p:cNvSpPr>
          <p:nvPr>
            <p:ph type="sldNum" sz="quarter" idx="5"/>
          </p:nvPr>
        </p:nvSpPr>
        <p:spPr/>
        <p:txBody>
          <a:bodyPr/>
          <a:lstStyle/>
          <a:p>
            <a:fld id="{E05FFDCB-C988-764F-BB2E-A30780572C57}" type="slidenum">
              <a:rPr lang="en-US" smtClean="0"/>
              <a:t>6</a:t>
            </a:fld>
            <a:endParaRPr lang="en-US"/>
          </a:p>
        </p:txBody>
      </p:sp>
    </p:spTree>
    <p:extLst>
      <p:ext uri="{BB962C8B-B14F-4D97-AF65-F5344CB8AC3E}">
        <p14:creationId xmlns:p14="http://schemas.microsoft.com/office/powerpoint/2010/main" val="3758823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Aptos"/>
              <a:ea typeface="Calibri"/>
              <a:cs typeface="Calibri"/>
            </a:endParaRPr>
          </a:p>
        </p:txBody>
      </p:sp>
      <p:sp>
        <p:nvSpPr>
          <p:cNvPr id="4" name="Slide Number Placeholder 3"/>
          <p:cNvSpPr>
            <a:spLocks noGrp="1"/>
          </p:cNvSpPr>
          <p:nvPr>
            <p:ph type="sldNum" sz="quarter" idx="5"/>
          </p:nvPr>
        </p:nvSpPr>
        <p:spPr/>
        <p:txBody>
          <a:bodyPr/>
          <a:lstStyle/>
          <a:p>
            <a:fld id="{E05FFDCB-C988-764F-BB2E-A30780572C57}" type="slidenum">
              <a:rPr lang="en-US" smtClean="0"/>
              <a:t>10</a:t>
            </a:fld>
            <a:endParaRPr lang="en-US"/>
          </a:p>
        </p:txBody>
      </p:sp>
    </p:spTree>
    <p:extLst>
      <p:ext uri="{BB962C8B-B14F-4D97-AF65-F5344CB8AC3E}">
        <p14:creationId xmlns:p14="http://schemas.microsoft.com/office/powerpoint/2010/main" val="1677250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my first graph, I asked; what size diatoms are preforming vertical migration? On the y-axis you see a total cell count….</a:t>
            </a:r>
          </a:p>
        </p:txBody>
      </p:sp>
      <p:sp>
        <p:nvSpPr>
          <p:cNvPr id="4" name="Slide Number Placeholder 3"/>
          <p:cNvSpPr>
            <a:spLocks noGrp="1"/>
          </p:cNvSpPr>
          <p:nvPr>
            <p:ph type="sldNum" sz="quarter" idx="5"/>
          </p:nvPr>
        </p:nvSpPr>
        <p:spPr/>
        <p:txBody>
          <a:bodyPr/>
          <a:lstStyle/>
          <a:p>
            <a:fld id="{E05FFDCB-C988-764F-BB2E-A30780572C57}" type="slidenum">
              <a:rPr lang="en-US" smtClean="0"/>
              <a:t>11</a:t>
            </a:fld>
            <a:endParaRPr lang="en-US"/>
          </a:p>
        </p:txBody>
      </p:sp>
    </p:spTree>
    <p:extLst>
      <p:ext uri="{BB962C8B-B14F-4D97-AF65-F5344CB8AC3E}">
        <p14:creationId xmlns:p14="http://schemas.microsoft.com/office/powerpoint/2010/main" val="1403754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it represents a cell count per 0.32 mm2. 0.32 mm2 represents the area of two florescent scope images, as I took two pictures per lens. The x-axis features the maximum dimension binned every 50 um.  This graph is faceted by temperature, 15 on the left and 20 on the right. On the right y-axis you can see facets paired layer and light condition. The top lenses are these ones (POINT), and the bottoms are these (POINT).  </a:t>
            </a:r>
          </a:p>
        </p:txBody>
      </p:sp>
      <p:sp>
        <p:nvSpPr>
          <p:cNvPr id="4" name="Slide Number Placeholder 3"/>
          <p:cNvSpPr>
            <a:spLocks noGrp="1"/>
          </p:cNvSpPr>
          <p:nvPr>
            <p:ph type="sldNum" sz="quarter" idx="5"/>
          </p:nvPr>
        </p:nvSpPr>
        <p:spPr/>
        <p:txBody>
          <a:bodyPr/>
          <a:lstStyle/>
          <a:p>
            <a:fld id="{E05FFDCB-C988-764F-BB2E-A30780572C57}" type="slidenum">
              <a:rPr lang="en-US" smtClean="0"/>
              <a:t>12</a:t>
            </a:fld>
            <a:endParaRPr lang="en-US"/>
          </a:p>
        </p:txBody>
      </p:sp>
    </p:spTree>
    <p:extLst>
      <p:ext uri="{BB962C8B-B14F-4D97-AF65-F5344CB8AC3E}">
        <p14:creationId xmlns:p14="http://schemas.microsoft.com/office/powerpoint/2010/main" val="4284351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FA64F-E3A4-29D6-D359-E21F584025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93AF8BD-7A29-C202-29DB-2706D1BE97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2B5DD3-8F35-84FA-60D1-68D2C2A12D7C}"/>
              </a:ext>
            </a:extLst>
          </p:cNvPr>
          <p:cNvSpPr>
            <a:spLocks noGrp="1"/>
          </p:cNvSpPr>
          <p:nvPr>
            <p:ph type="dt" sz="half" idx="10"/>
          </p:nvPr>
        </p:nvSpPr>
        <p:spPr/>
        <p:txBody>
          <a:bodyPr/>
          <a:lstStyle/>
          <a:p>
            <a:fld id="{B25DD336-AE6D-8348-8707-DC3C876DB457}" type="datetimeFigureOut">
              <a:rPr lang="en-US" smtClean="0"/>
              <a:t>12/3/24</a:t>
            </a:fld>
            <a:endParaRPr lang="en-US"/>
          </a:p>
        </p:txBody>
      </p:sp>
      <p:sp>
        <p:nvSpPr>
          <p:cNvPr id="5" name="Footer Placeholder 4">
            <a:extLst>
              <a:ext uri="{FF2B5EF4-FFF2-40B4-BE49-F238E27FC236}">
                <a16:creationId xmlns:a16="http://schemas.microsoft.com/office/drawing/2014/main" id="{4E6DF343-25F3-FB77-A03A-88C90C73BA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C5C3CA-842B-B2FD-118E-09051654E9D1}"/>
              </a:ext>
            </a:extLst>
          </p:cNvPr>
          <p:cNvSpPr>
            <a:spLocks noGrp="1"/>
          </p:cNvSpPr>
          <p:nvPr>
            <p:ph type="sldNum" sz="quarter" idx="12"/>
          </p:nvPr>
        </p:nvSpPr>
        <p:spPr/>
        <p:txBody>
          <a:bodyPr/>
          <a:lstStyle/>
          <a:p>
            <a:fld id="{921B1471-AACA-8545-8286-44D7FC3E6E10}" type="slidenum">
              <a:rPr lang="en-US" smtClean="0"/>
              <a:t>‹#›</a:t>
            </a:fld>
            <a:endParaRPr lang="en-US"/>
          </a:p>
        </p:txBody>
      </p:sp>
    </p:spTree>
    <p:extLst>
      <p:ext uri="{BB962C8B-B14F-4D97-AF65-F5344CB8AC3E}">
        <p14:creationId xmlns:p14="http://schemas.microsoft.com/office/powerpoint/2010/main" val="794960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6ED99-9FFC-1BEE-4E01-D3AFD8FA4AA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1A66A1-1122-2CE9-E860-28ED7B4959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76F521-5350-D34D-6791-3B84A36D4ECD}"/>
              </a:ext>
            </a:extLst>
          </p:cNvPr>
          <p:cNvSpPr>
            <a:spLocks noGrp="1"/>
          </p:cNvSpPr>
          <p:nvPr>
            <p:ph type="dt" sz="half" idx="10"/>
          </p:nvPr>
        </p:nvSpPr>
        <p:spPr/>
        <p:txBody>
          <a:bodyPr/>
          <a:lstStyle/>
          <a:p>
            <a:fld id="{B25DD336-AE6D-8348-8707-DC3C876DB457}" type="datetimeFigureOut">
              <a:rPr lang="en-US" smtClean="0"/>
              <a:t>12/3/24</a:t>
            </a:fld>
            <a:endParaRPr lang="en-US"/>
          </a:p>
        </p:txBody>
      </p:sp>
      <p:sp>
        <p:nvSpPr>
          <p:cNvPr id="5" name="Footer Placeholder 4">
            <a:extLst>
              <a:ext uri="{FF2B5EF4-FFF2-40B4-BE49-F238E27FC236}">
                <a16:creationId xmlns:a16="http://schemas.microsoft.com/office/drawing/2014/main" id="{84BEE147-B87C-9D1D-1E50-24CFE5B524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46D6C-8F5A-740E-D5E5-52FCAEB39FA6}"/>
              </a:ext>
            </a:extLst>
          </p:cNvPr>
          <p:cNvSpPr>
            <a:spLocks noGrp="1"/>
          </p:cNvSpPr>
          <p:nvPr>
            <p:ph type="sldNum" sz="quarter" idx="12"/>
          </p:nvPr>
        </p:nvSpPr>
        <p:spPr/>
        <p:txBody>
          <a:bodyPr/>
          <a:lstStyle/>
          <a:p>
            <a:fld id="{921B1471-AACA-8545-8286-44D7FC3E6E10}" type="slidenum">
              <a:rPr lang="en-US" smtClean="0"/>
              <a:t>‹#›</a:t>
            </a:fld>
            <a:endParaRPr lang="en-US"/>
          </a:p>
        </p:txBody>
      </p:sp>
    </p:spTree>
    <p:extLst>
      <p:ext uri="{BB962C8B-B14F-4D97-AF65-F5344CB8AC3E}">
        <p14:creationId xmlns:p14="http://schemas.microsoft.com/office/powerpoint/2010/main" val="33991939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CC2ECE-C6AD-7B65-6261-84471349F24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0B269B5-D79D-2CB1-31E0-187642B346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84218D-010E-468B-26D8-500B742EFAE4}"/>
              </a:ext>
            </a:extLst>
          </p:cNvPr>
          <p:cNvSpPr>
            <a:spLocks noGrp="1"/>
          </p:cNvSpPr>
          <p:nvPr>
            <p:ph type="dt" sz="half" idx="10"/>
          </p:nvPr>
        </p:nvSpPr>
        <p:spPr/>
        <p:txBody>
          <a:bodyPr/>
          <a:lstStyle/>
          <a:p>
            <a:fld id="{B25DD336-AE6D-8348-8707-DC3C876DB457}" type="datetimeFigureOut">
              <a:rPr lang="en-US" smtClean="0"/>
              <a:t>12/3/24</a:t>
            </a:fld>
            <a:endParaRPr lang="en-US"/>
          </a:p>
        </p:txBody>
      </p:sp>
      <p:sp>
        <p:nvSpPr>
          <p:cNvPr id="5" name="Footer Placeholder 4">
            <a:extLst>
              <a:ext uri="{FF2B5EF4-FFF2-40B4-BE49-F238E27FC236}">
                <a16:creationId xmlns:a16="http://schemas.microsoft.com/office/drawing/2014/main" id="{072F3247-981E-2327-6362-9F6B9BB8C2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9FEE75-6CF6-7A42-E229-5CA6F3AC52D8}"/>
              </a:ext>
            </a:extLst>
          </p:cNvPr>
          <p:cNvSpPr>
            <a:spLocks noGrp="1"/>
          </p:cNvSpPr>
          <p:nvPr>
            <p:ph type="sldNum" sz="quarter" idx="12"/>
          </p:nvPr>
        </p:nvSpPr>
        <p:spPr/>
        <p:txBody>
          <a:bodyPr/>
          <a:lstStyle/>
          <a:p>
            <a:fld id="{921B1471-AACA-8545-8286-44D7FC3E6E10}" type="slidenum">
              <a:rPr lang="en-US" smtClean="0"/>
              <a:t>‹#›</a:t>
            </a:fld>
            <a:endParaRPr lang="en-US"/>
          </a:p>
        </p:txBody>
      </p:sp>
    </p:spTree>
    <p:extLst>
      <p:ext uri="{BB962C8B-B14F-4D97-AF65-F5344CB8AC3E}">
        <p14:creationId xmlns:p14="http://schemas.microsoft.com/office/powerpoint/2010/main" val="3836751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01D6F-92DE-30AD-76AD-A3CDD3ED8E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D7D1A6-5EE3-E928-BCAD-E3E654751E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BC80E6-3D25-341F-9BFC-1C64878F3E42}"/>
              </a:ext>
            </a:extLst>
          </p:cNvPr>
          <p:cNvSpPr>
            <a:spLocks noGrp="1"/>
          </p:cNvSpPr>
          <p:nvPr>
            <p:ph type="dt" sz="half" idx="10"/>
          </p:nvPr>
        </p:nvSpPr>
        <p:spPr/>
        <p:txBody>
          <a:bodyPr/>
          <a:lstStyle/>
          <a:p>
            <a:fld id="{B25DD336-AE6D-8348-8707-DC3C876DB457}" type="datetimeFigureOut">
              <a:rPr lang="en-US" smtClean="0"/>
              <a:t>12/3/24</a:t>
            </a:fld>
            <a:endParaRPr lang="en-US"/>
          </a:p>
        </p:txBody>
      </p:sp>
      <p:sp>
        <p:nvSpPr>
          <p:cNvPr id="5" name="Footer Placeholder 4">
            <a:extLst>
              <a:ext uri="{FF2B5EF4-FFF2-40B4-BE49-F238E27FC236}">
                <a16:creationId xmlns:a16="http://schemas.microsoft.com/office/drawing/2014/main" id="{C0177F4C-FC9E-B727-5DE5-EC89DD2F5B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D1B483-7FDC-9750-45EE-C7FD35405F90}"/>
              </a:ext>
            </a:extLst>
          </p:cNvPr>
          <p:cNvSpPr>
            <a:spLocks noGrp="1"/>
          </p:cNvSpPr>
          <p:nvPr>
            <p:ph type="sldNum" sz="quarter" idx="12"/>
          </p:nvPr>
        </p:nvSpPr>
        <p:spPr/>
        <p:txBody>
          <a:bodyPr/>
          <a:lstStyle/>
          <a:p>
            <a:fld id="{921B1471-AACA-8545-8286-44D7FC3E6E10}" type="slidenum">
              <a:rPr lang="en-US" smtClean="0"/>
              <a:t>‹#›</a:t>
            </a:fld>
            <a:endParaRPr lang="en-US"/>
          </a:p>
        </p:txBody>
      </p:sp>
    </p:spTree>
    <p:extLst>
      <p:ext uri="{BB962C8B-B14F-4D97-AF65-F5344CB8AC3E}">
        <p14:creationId xmlns:p14="http://schemas.microsoft.com/office/powerpoint/2010/main" val="25585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313DC-7F94-CAA4-0931-FEDD3AFE46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9EE3C6E-55C8-0E45-16D1-C61B6C7BC5E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E6D37E-C74F-BAE3-78E7-73B40E737F32}"/>
              </a:ext>
            </a:extLst>
          </p:cNvPr>
          <p:cNvSpPr>
            <a:spLocks noGrp="1"/>
          </p:cNvSpPr>
          <p:nvPr>
            <p:ph type="dt" sz="half" idx="10"/>
          </p:nvPr>
        </p:nvSpPr>
        <p:spPr/>
        <p:txBody>
          <a:bodyPr/>
          <a:lstStyle/>
          <a:p>
            <a:fld id="{B25DD336-AE6D-8348-8707-DC3C876DB457}" type="datetimeFigureOut">
              <a:rPr lang="en-US" smtClean="0"/>
              <a:t>12/3/24</a:t>
            </a:fld>
            <a:endParaRPr lang="en-US"/>
          </a:p>
        </p:txBody>
      </p:sp>
      <p:sp>
        <p:nvSpPr>
          <p:cNvPr id="5" name="Footer Placeholder 4">
            <a:extLst>
              <a:ext uri="{FF2B5EF4-FFF2-40B4-BE49-F238E27FC236}">
                <a16:creationId xmlns:a16="http://schemas.microsoft.com/office/drawing/2014/main" id="{E9832940-E81F-F747-8B8B-C7AC21DEB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9098AC-0C80-0F81-95FB-5AE246C0CFFB}"/>
              </a:ext>
            </a:extLst>
          </p:cNvPr>
          <p:cNvSpPr>
            <a:spLocks noGrp="1"/>
          </p:cNvSpPr>
          <p:nvPr>
            <p:ph type="sldNum" sz="quarter" idx="12"/>
          </p:nvPr>
        </p:nvSpPr>
        <p:spPr/>
        <p:txBody>
          <a:bodyPr/>
          <a:lstStyle/>
          <a:p>
            <a:fld id="{921B1471-AACA-8545-8286-44D7FC3E6E10}" type="slidenum">
              <a:rPr lang="en-US" smtClean="0"/>
              <a:t>‹#›</a:t>
            </a:fld>
            <a:endParaRPr lang="en-US"/>
          </a:p>
        </p:txBody>
      </p:sp>
    </p:spTree>
    <p:extLst>
      <p:ext uri="{BB962C8B-B14F-4D97-AF65-F5344CB8AC3E}">
        <p14:creationId xmlns:p14="http://schemas.microsoft.com/office/powerpoint/2010/main" val="1201204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EB18B-E59B-88C6-9CDC-E58CFA6D76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6E6C10-E6E3-D0A8-CDA6-7035FAD73F4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83232E-9446-22B6-C5AB-764C6EB3CA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BAFB8F-8246-78A7-3A16-28D99D3E6E7E}"/>
              </a:ext>
            </a:extLst>
          </p:cNvPr>
          <p:cNvSpPr>
            <a:spLocks noGrp="1"/>
          </p:cNvSpPr>
          <p:nvPr>
            <p:ph type="dt" sz="half" idx="10"/>
          </p:nvPr>
        </p:nvSpPr>
        <p:spPr/>
        <p:txBody>
          <a:bodyPr/>
          <a:lstStyle/>
          <a:p>
            <a:fld id="{B25DD336-AE6D-8348-8707-DC3C876DB457}" type="datetimeFigureOut">
              <a:rPr lang="en-US" smtClean="0"/>
              <a:t>12/3/24</a:t>
            </a:fld>
            <a:endParaRPr lang="en-US"/>
          </a:p>
        </p:txBody>
      </p:sp>
      <p:sp>
        <p:nvSpPr>
          <p:cNvPr id="6" name="Footer Placeholder 5">
            <a:extLst>
              <a:ext uri="{FF2B5EF4-FFF2-40B4-BE49-F238E27FC236}">
                <a16:creationId xmlns:a16="http://schemas.microsoft.com/office/drawing/2014/main" id="{02B6ABAC-6D07-7AC3-AD6D-6E7F9008B2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C0F650-20A6-AD83-F746-F61B78C40236}"/>
              </a:ext>
            </a:extLst>
          </p:cNvPr>
          <p:cNvSpPr>
            <a:spLocks noGrp="1"/>
          </p:cNvSpPr>
          <p:nvPr>
            <p:ph type="sldNum" sz="quarter" idx="12"/>
          </p:nvPr>
        </p:nvSpPr>
        <p:spPr/>
        <p:txBody>
          <a:bodyPr/>
          <a:lstStyle/>
          <a:p>
            <a:fld id="{921B1471-AACA-8545-8286-44D7FC3E6E10}" type="slidenum">
              <a:rPr lang="en-US" smtClean="0"/>
              <a:t>‹#›</a:t>
            </a:fld>
            <a:endParaRPr lang="en-US"/>
          </a:p>
        </p:txBody>
      </p:sp>
    </p:spTree>
    <p:extLst>
      <p:ext uri="{BB962C8B-B14F-4D97-AF65-F5344CB8AC3E}">
        <p14:creationId xmlns:p14="http://schemas.microsoft.com/office/powerpoint/2010/main" val="704472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52AF9-FEF5-BA55-F464-8BB4968C832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1A205B-2944-B060-4316-262CF824F3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2504B8-AAAC-AF9E-2424-1B17A52801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7027CB-7062-FA61-C60E-AD9F861E20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45B35B-01A8-BA93-9FF5-FF11287752A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985EE0-53F4-8886-2340-31DED4771760}"/>
              </a:ext>
            </a:extLst>
          </p:cNvPr>
          <p:cNvSpPr>
            <a:spLocks noGrp="1"/>
          </p:cNvSpPr>
          <p:nvPr>
            <p:ph type="dt" sz="half" idx="10"/>
          </p:nvPr>
        </p:nvSpPr>
        <p:spPr/>
        <p:txBody>
          <a:bodyPr/>
          <a:lstStyle/>
          <a:p>
            <a:fld id="{B25DD336-AE6D-8348-8707-DC3C876DB457}" type="datetimeFigureOut">
              <a:rPr lang="en-US" smtClean="0"/>
              <a:t>12/3/24</a:t>
            </a:fld>
            <a:endParaRPr lang="en-US"/>
          </a:p>
        </p:txBody>
      </p:sp>
      <p:sp>
        <p:nvSpPr>
          <p:cNvPr id="8" name="Footer Placeholder 7">
            <a:extLst>
              <a:ext uri="{FF2B5EF4-FFF2-40B4-BE49-F238E27FC236}">
                <a16:creationId xmlns:a16="http://schemas.microsoft.com/office/drawing/2014/main" id="{5BE9FA13-170D-E838-7224-C9D406CF79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F0C9422-2438-551C-BFF3-B4BE3A1069E3}"/>
              </a:ext>
            </a:extLst>
          </p:cNvPr>
          <p:cNvSpPr>
            <a:spLocks noGrp="1"/>
          </p:cNvSpPr>
          <p:nvPr>
            <p:ph type="sldNum" sz="quarter" idx="12"/>
          </p:nvPr>
        </p:nvSpPr>
        <p:spPr/>
        <p:txBody>
          <a:bodyPr/>
          <a:lstStyle/>
          <a:p>
            <a:fld id="{921B1471-AACA-8545-8286-44D7FC3E6E10}" type="slidenum">
              <a:rPr lang="en-US" smtClean="0"/>
              <a:t>‹#›</a:t>
            </a:fld>
            <a:endParaRPr lang="en-US"/>
          </a:p>
        </p:txBody>
      </p:sp>
    </p:spTree>
    <p:extLst>
      <p:ext uri="{BB962C8B-B14F-4D97-AF65-F5344CB8AC3E}">
        <p14:creationId xmlns:p14="http://schemas.microsoft.com/office/powerpoint/2010/main" val="364501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38BB8-E804-952A-77E9-A51C6C05ABF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1509C7-D61D-2870-E476-52C4B35E34A8}"/>
              </a:ext>
            </a:extLst>
          </p:cNvPr>
          <p:cNvSpPr>
            <a:spLocks noGrp="1"/>
          </p:cNvSpPr>
          <p:nvPr>
            <p:ph type="dt" sz="half" idx="10"/>
          </p:nvPr>
        </p:nvSpPr>
        <p:spPr/>
        <p:txBody>
          <a:bodyPr/>
          <a:lstStyle/>
          <a:p>
            <a:fld id="{B25DD336-AE6D-8348-8707-DC3C876DB457}" type="datetimeFigureOut">
              <a:rPr lang="en-US" smtClean="0"/>
              <a:t>12/3/24</a:t>
            </a:fld>
            <a:endParaRPr lang="en-US"/>
          </a:p>
        </p:txBody>
      </p:sp>
      <p:sp>
        <p:nvSpPr>
          <p:cNvPr id="4" name="Footer Placeholder 3">
            <a:extLst>
              <a:ext uri="{FF2B5EF4-FFF2-40B4-BE49-F238E27FC236}">
                <a16:creationId xmlns:a16="http://schemas.microsoft.com/office/drawing/2014/main" id="{50FB72BA-C59F-EF17-E4EB-1340DFB3D4E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A2230D0-610A-1FBB-D65C-EF0A873BA630}"/>
              </a:ext>
            </a:extLst>
          </p:cNvPr>
          <p:cNvSpPr>
            <a:spLocks noGrp="1"/>
          </p:cNvSpPr>
          <p:nvPr>
            <p:ph type="sldNum" sz="quarter" idx="12"/>
          </p:nvPr>
        </p:nvSpPr>
        <p:spPr/>
        <p:txBody>
          <a:bodyPr/>
          <a:lstStyle/>
          <a:p>
            <a:fld id="{921B1471-AACA-8545-8286-44D7FC3E6E10}" type="slidenum">
              <a:rPr lang="en-US" smtClean="0"/>
              <a:t>‹#›</a:t>
            </a:fld>
            <a:endParaRPr lang="en-US"/>
          </a:p>
        </p:txBody>
      </p:sp>
    </p:spTree>
    <p:extLst>
      <p:ext uri="{BB962C8B-B14F-4D97-AF65-F5344CB8AC3E}">
        <p14:creationId xmlns:p14="http://schemas.microsoft.com/office/powerpoint/2010/main" val="2445328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5CD0D3-4AAE-854E-BEEE-67C859CC1DFB}"/>
              </a:ext>
            </a:extLst>
          </p:cNvPr>
          <p:cNvSpPr>
            <a:spLocks noGrp="1"/>
          </p:cNvSpPr>
          <p:nvPr>
            <p:ph type="dt" sz="half" idx="10"/>
          </p:nvPr>
        </p:nvSpPr>
        <p:spPr/>
        <p:txBody>
          <a:bodyPr/>
          <a:lstStyle/>
          <a:p>
            <a:fld id="{B25DD336-AE6D-8348-8707-DC3C876DB457}" type="datetimeFigureOut">
              <a:rPr lang="en-US" smtClean="0"/>
              <a:t>12/3/24</a:t>
            </a:fld>
            <a:endParaRPr lang="en-US"/>
          </a:p>
        </p:txBody>
      </p:sp>
      <p:sp>
        <p:nvSpPr>
          <p:cNvPr id="3" name="Footer Placeholder 2">
            <a:extLst>
              <a:ext uri="{FF2B5EF4-FFF2-40B4-BE49-F238E27FC236}">
                <a16:creationId xmlns:a16="http://schemas.microsoft.com/office/drawing/2014/main" id="{8D2D6B98-6DF4-423E-701F-CD8C1F92D39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BBD58D-9728-C305-3F8C-E4735D502709}"/>
              </a:ext>
            </a:extLst>
          </p:cNvPr>
          <p:cNvSpPr>
            <a:spLocks noGrp="1"/>
          </p:cNvSpPr>
          <p:nvPr>
            <p:ph type="sldNum" sz="quarter" idx="12"/>
          </p:nvPr>
        </p:nvSpPr>
        <p:spPr/>
        <p:txBody>
          <a:bodyPr/>
          <a:lstStyle/>
          <a:p>
            <a:fld id="{921B1471-AACA-8545-8286-44D7FC3E6E10}" type="slidenum">
              <a:rPr lang="en-US" smtClean="0"/>
              <a:t>‹#›</a:t>
            </a:fld>
            <a:endParaRPr lang="en-US"/>
          </a:p>
        </p:txBody>
      </p:sp>
    </p:spTree>
    <p:extLst>
      <p:ext uri="{BB962C8B-B14F-4D97-AF65-F5344CB8AC3E}">
        <p14:creationId xmlns:p14="http://schemas.microsoft.com/office/powerpoint/2010/main" val="2735551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70CE9-9943-3637-F195-E00F625008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66C881C-FF91-17D4-5475-F39A87E001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9722E3-31A4-2498-2088-652A00E9EA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44D3A4-C97F-CD59-1D1A-F8808AF748A4}"/>
              </a:ext>
            </a:extLst>
          </p:cNvPr>
          <p:cNvSpPr>
            <a:spLocks noGrp="1"/>
          </p:cNvSpPr>
          <p:nvPr>
            <p:ph type="dt" sz="half" idx="10"/>
          </p:nvPr>
        </p:nvSpPr>
        <p:spPr/>
        <p:txBody>
          <a:bodyPr/>
          <a:lstStyle/>
          <a:p>
            <a:fld id="{B25DD336-AE6D-8348-8707-DC3C876DB457}" type="datetimeFigureOut">
              <a:rPr lang="en-US" smtClean="0"/>
              <a:t>12/3/24</a:t>
            </a:fld>
            <a:endParaRPr lang="en-US"/>
          </a:p>
        </p:txBody>
      </p:sp>
      <p:sp>
        <p:nvSpPr>
          <p:cNvPr id="6" name="Footer Placeholder 5">
            <a:extLst>
              <a:ext uri="{FF2B5EF4-FFF2-40B4-BE49-F238E27FC236}">
                <a16:creationId xmlns:a16="http://schemas.microsoft.com/office/drawing/2014/main" id="{495809C1-710F-4396-2096-04F7118E0F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C3E247-E07E-A265-0C36-8610E8499FF3}"/>
              </a:ext>
            </a:extLst>
          </p:cNvPr>
          <p:cNvSpPr>
            <a:spLocks noGrp="1"/>
          </p:cNvSpPr>
          <p:nvPr>
            <p:ph type="sldNum" sz="quarter" idx="12"/>
          </p:nvPr>
        </p:nvSpPr>
        <p:spPr/>
        <p:txBody>
          <a:bodyPr/>
          <a:lstStyle/>
          <a:p>
            <a:fld id="{921B1471-AACA-8545-8286-44D7FC3E6E10}" type="slidenum">
              <a:rPr lang="en-US" smtClean="0"/>
              <a:t>‹#›</a:t>
            </a:fld>
            <a:endParaRPr lang="en-US"/>
          </a:p>
        </p:txBody>
      </p:sp>
    </p:spTree>
    <p:extLst>
      <p:ext uri="{BB962C8B-B14F-4D97-AF65-F5344CB8AC3E}">
        <p14:creationId xmlns:p14="http://schemas.microsoft.com/office/powerpoint/2010/main" val="344641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20347-9BFC-ACB9-EFC5-4598FB05F7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9081DA1-E782-B6BA-1CDF-315CBB140D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8BC533-0CBC-60A1-9941-DE44A024CF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A63A72-18C9-84A8-A85E-21F2D2B94E6E}"/>
              </a:ext>
            </a:extLst>
          </p:cNvPr>
          <p:cNvSpPr>
            <a:spLocks noGrp="1"/>
          </p:cNvSpPr>
          <p:nvPr>
            <p:ph type="dt" sz="half" idx="10"/>
          </p:nvPr>
        </p:nvSpPr>
        <p:spPr/>
        <p:txBody>
          <a:bodyPr/>
          <a:lstStyle/>
          <a:p>
            <a:fld id="{B25DD336-AE6D-8348-8707-DC3C876DB457}" type="datetimeFigureOut">
              <a:rPr lang="en-US" smtClean="0"/>
              <a:t>12/3/24</a:t>
            </a:fld>
            <a:endParaRPr lang="en-US"/>
          </a:p>
        </p:txBody>
      </p:sp>
      <p:sp>
        <p:nvSpPr>
          <p:cNvPr id="6" name="Footer Placeholder 5">
            <a:extLst>
              <a:ext uri="{FF2B5EF4-FFF2-40B4-BE49-F238E27FC236}">
                <a16:creationId xmlns:a16="http://schemas.microsoft.com/office/drawing/2014/main" id="{39FE2DE7-16D1-6056-DD63-8A9C147787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975788-2BB4-1984-429E-77B0099ADDA0}"/>
              </a:ext>
            </a:extLst>
          </p:cNvPr>
          <p:cNvSpPr>
            <a:spLocks noGrp="1"/>
          </p:cNvSpPr>
          <p:nvPr>
            <p:ph type="sldNum" sz="quarter" idx="12"/>
          </p:nvPr>
        </p:nvSpPr>
        <p:spPr/>
        <p:txBody>
          <a:bodyPr/>
          <a:lstStyle/>
          <a:p>
            <a:fld id="{921B1471-AACA-8545-8286-44D7FC3E6E10}" type="slidenum">
              <a:rPr lang="en-US" smtClean="0"/>
              <a:t>‹#›</a:t>
            </a:fld>
            <a:endParaRPr lang="en-US"/>
          </a:p>
        </p:txBody>
      </p:sp>
    </p:spTree>
    <p:extLst>
      <p:ext uri="{BB962C8B-B14F-4D97-AF65-F5344CB8AC3E}">
        <p14:creationId xmlns:p14="http://schemas.microsoft.com/office/powerpoint/2010/main" val="987190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10A749-6713-457C-320F-899398C0AE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7A436A5-83EA-F387-F410-9BB15A5556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3377BC-0162-165F-CCBC-5BF9D252E6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25DD336-AE6D-8348-8707-DC3C876DB457}" type="datetimeFigureOut">
              <a:rPr lang="en-US" smtClean="0"/>
              <a:t>12/3/24</a:t>
            </a:fld>
            <a:endParaRPr lang="en-US"/>
          </a:p>
        </p:txBody>
      </p:sp>
      <p:sp>
        <p:nvSpPr>
          <p:cNvPr id="5" name="Footer Placeholder 4">
            <a:extLst>
              <a:ext uri="{FF2B5EF4-FFF2-40B4-BE49-F238E27FC236}">
                <a16:creationId xmlns:a16="http://schemas.microsoft.com/office/drawing/2014/main" id="{9F6D0849-98EB-2EAB-5221-539C3D8201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8B1BDA6-67F9-28CB-42DE-40F65C2B23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21B1471-AACA-8545-8286-44D7FC3E6E10}" type="slidenum">
              <a:rPr lang="en-US" smtClean="0"/>
              <a:t>‹#›</a:t>
            </a:fld>
            <a:endParaRPr lang="en-US"/>
          </a:p>
        </p:txBody>
      </p:sp>
    </p:spTree>
    <p:extLst>
      <p:ext uri="{BB962C8B-B14F-4D97-AF65-F5344CB8AC3E}">
        <p14:creationId xmlns:p14="http://schemas.microsoft.com/office/powerpoint/2010/main" val="29921406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18/10/relationships/comments" Target="../comments/modernComment_10F_551078B2.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7" name="Rectangle 1046">
            <a:extLst>
              <a:ext uri="{FF2B5EF4-FFF2-40B4-BE49-F238E27FC236}">
                <a16:creationId xmlns:a16="http://schemas.microsoft.com/office/drawing/2014/main" id="{026A84AF-6F58-471A-BF1F-10D8C0351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79AE52-ECCD-11F5-167C-1C6952B21362}"/>
              </a:ext>
            </a:extLst>
          </p:cNvPr>
          <p:cNvSpPr>
            <a:spLocks noGrp="1"/>
          </p:cNvSpPr>
          <p:nvPr>
            <p:ph type="ctrTitle"/>
          </p:nvPr>
        </p:nvSpPr>
        <p:spPr>
          <a:xfrm>
            <a:off x="838200" y="728662"/>
            <a:ext cx="3785513" cy="3728853"/>
          </a:xfrm>
          <a:noFill/>
        </p:spPr>
        <p:txBody>
          <a:bodyPr>
            <a:normAutofit/>
          </a:bodyPr>
          <a:lstStyle/>
          <a:p>
            <a:pPr algn="l"/>
            <a:r>
              <a:rPr lang="en-US" sz="5200"/>
              <a:t>Vertical migration of diatoms</a:t>
            </a:r>
          </a:p>
        </p:txBody>
      </p:sp>
      <p:sp>
        <p:nvSpPr>
          <p:cNvPr id="3" name="Subtitle 2">
            <a:extLst>
              <a:ext uri="{FF2B5EF4-FFF2-40B4-BE49-F238E27FC236}">
                <a16:creationId xmlns:a16="http://schemas.microsoft.com/office/drawing/2014/main" id="{9E15A4DE-60FF-CF5B-2B7D-7CEB66EE1BD2}"/>
              </a:ext>
            </a:extLst>
          </p:cNvPr>
          <p:cNvSpPr>
            <a:spLocks noGrp="1"/>
          </p:cNvSpPr>
          <p:nvPr>
            <p:ph type="subTitle" idx="1"/>
          </p:nvPr>
        </p:nvSpPr>
        <p:spPr>
          <a:xfrm>
            <a:off x="838200" y="4629235"/>
            <a:ext cx="3785514" cy="1680298"/>
          </a:xfrm>
          <a:noFill/>
        </p:spPr>
        <p:txBody>
          <a:bodyPr vert="horz" lIns="91440" tIns="45720" rIns="91440" bIns="45720" rtlCol="0">
            <a:normAutofit/>
          </a:bodyPr>
          <a:lstStyle/>
          <a:p>
            <a:pPr algn="l"/>
            <a:r>
              <a:rPr lang="en-US" sz="1900"/>
              <a:t>BIOL 3111</a:t>
            </a:r>
          </a:p>
          <a:p>
            <a:pPr algn="l"/>
            <a:endParaRPr lang="en-US" sz="1900"/>
          </a:p>
          <a:p>
            <a:pPr algn="l"/>
            <a:r>
              <a:rPr lang="en-US" sz="1900"/>
              <a:t>Gabriela Feres, Liza Kamtchatnova, Paige Stuart and Sarah Postuma</a:t>
            </a:r>
          </a:p>
        </p:txBody>
      </p:sp>
      <p:pic>
        <p:nvPicPr>
          <p:cNvPr id="1028" name="Picture 4" descr="Benthic Diatoms &amp; Biofilm | Epipelic or benthic diatoms thri… | Flickr">
            <a:extLst>
              <a:ext uri="{FF2B5EF4-FFF2-40B4-BE49-F238E27FC236}">
                <a16:creationId xmlns:a16="http://schemas.microsoft.com/office/drawing/2014/main" id="{5408D8DA-6852-AF1D-C6FE-CF2D4BB236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596" r="9355" b="-2"/>
          <a:stretch/>
        </p:blipFill>
        <p:spPr bwMode="auto">
          <a:xfrm>
            <a:off x="5009505" y="10"/>
            <a:ext cx="718250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A2A488E-DC3F-D80E-0889-39551A8D99F4}"/>
              </a:ext>
            </a:extLst>
          </p:cNvPr>
          <p:cNvSpPr txBox="1"/>
          <p:nvPr/>
        </p:nvSpPr>
        <p:spPr>
          <a:xfrm>
            <a:off x="5429151" y="6488673"/>
            <a:ext cx="6343211" cy="369332"/>
          </a:xfrm>
          <a:prstGeom prst="rect">
            <a:avLst/>
          </a:prstGeom>
          <a:noFill/>
        </p:spPr>
        <p:txBody>
          <a:bodyPr wrap="none" rtlCol="0">
            <a:spAutoFit/>
          </a:bodyPr>
          <a:lstStyle/>
          <a:p>
            <a:r>
              <a:rPr lang="en-US"/>
              <a:t>https://</a:t>
            </a:r>
            <a:r>
              <a:rPr lang="en-US" err="1"/>
              <a:t>www.flickr.com</a:t>
            </a:r>
            <a:r>
              <a:rPr lang="en-US"/>
              <a:t>/photos/76798465@N00/27995935284</a:t>
            </a:r>
          </a:p>
        </p:txBody>
      </p:sp>
    </p:spTree>
    <p:extLst>
      <p:ext uri="{BB962C8B-B14F-4D97-AF65-F5344CB8AC3E}">
        <p14:creationId xmlns:p14="http://schemas.microsoft.com/office/powerpoint/2010/main" val="2750285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ADB7A-9B63-1D54-1412-1B6597F9D71A}"/>
              </a:ext>
            </a:extLst>
          </p:cNvPr>
          <p:cNvSpPr>
            <a:spLocks noGrp="1"/>
          </p:cNvSpPr>
          <p:nvPr>
            <p:ph type="title"/>
          </p:nvPr>
        </p:nvSpPr>
        <p:spPr>
          <a:xfrm>
            <a:off x="838200" y="5691"/>
            <a:ext cx="10515600" cy="1325563"/>
          </a:xfrm>
        </p:spPr>
        <p:txBody>
          <a:bodyPr/>
          <a:lstStyle/>
          <a:p>
            <a:r>
              <a:rPr lang="en-US"/>
              <a:t>Results – Vertical Migration</a:t>
            </a:r>
          </a:p>
        </p:txBody>
      </p:sp>
      <p:pic>
        <p:nvPicPr>
          <p:cNvPr id="4" name="Picture 3" descr="A graph of different levels of chlorophyll&#10;&#10;Description automatically generated">
            <a:extLst>
              <a:ext uri="{FF2B5EF4-FFF2-40B4-BE49-F238E27FC236}">
                <a16:creationId xmlns:a16="http://schemas.microsoft.com/office/drawing/2014/main" id="{4E1DD0FD-0720-3AA7-0F97-B1A388AB88BF}"/>
              </a:ext>
            </a:extLst>
          </p:cNvPr>
          <p:cNvPicPr>
            <a:picLocks noChangeAspect="1"/>
          </p:cNvPicPr>
          <p:nvPr/>
        </p:nvPicPr>
        <p:blipFill>
          <a:blip r:embed="rId3"/>
          <a:srcRect l="1253" t="359" r="1461" b="-350"/>
          <a:stretch/>
        </p:blipFill>
        <p:spPr>
          <a:xfrm>
            <a:off x="333039" y="979034"/>
            <a:ext cx="9698974" cy="5885362"/>
          </a:xfrm>
          <a:prstGeom prst="rect">
            <a:avLst/>
          </a:prstGeom>
        </p:spPr>
      </p:pic>
      <p:sp>
        <p:nvSpPr>
          <p:cNvPr id="3" name="TextBox 2">
            <a:extLst>
              <a:ext uri="{FF2B5EF4-FFF2-40B4-BE49-F238E27FC236}">
                <a16:creationId xmlns:a16="http://schemas.microsoft.com/office/drawing/2014/main" id="{1F0A3B6E-1CCE-558D-5E8A-2758D369CE5F}"/>
              </a:ext>
            </a:extLst>
          </p:cNvPr>
          <p:cNvSpPr txBox="1"/>
          <p:nvPr/>
        </p:nvSpPr>
        <p:spPr>
          <a:xfrm>
            <a:off x="10045262" y="5998780"/>
            <a:ext cx="18892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P-value: 0.0711 </a:t>
            </a:r>
            <a:endParaRPr lang="en-US" sz="1200"/>
          </a:p>
        </p:txBody>
      </p:sp>
    </p:spTree>
    <p:extLst>
      <p:ext uri="{BB962C8B-B14F-4D97-AF65-F5344CB8AC3E}">
        <p14:creationId xmlns:p14="http://schemas.microsoft.com/office/powerpoint/2010/main" val="3257929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40394-48F2-457D-E9E1-732EB17D1D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89292D-D85A-9126-7724-B642AF5FA64E}"/>
              </a:ext>
            </a:extLst>
          </p:cNvPr>
          <p:cNvSpPr>
            <a:spLocks noGrp="1"/>
          </p:cNvSpPr>
          <p:nvPr>
            <p:ph type="title"/>
          </p:nvPr>
        </p:nvSpPr>
        <p:spPr/>
        <p:txBody>
          <a:bodyPr/>
          <a:lstStyle/>
          <a:p>
            <a:r>
              <a:rPr lang="en-US"/>
              <a:t>Result – Community Composition</a:t>
            </a:r>
          </a:p>
        </p:txBody>
      </p:sp>
      <p:pic>
        <p:nvPicPr>
          <p:cNvPr id="18" name="Picture 17" descr="A graph of different colors&#10;&#10;Description automatically generated">
            <a:extLst>
              <a:ext uri="{FF2B5EF4-FFF2-40B4-BE49-F238E27FC236}">
                <a16:creationId xmlns:a16="http://schemas.microsoft.com/office/drawing/2014/main" id="{F2B9E4EC-B600-E32C-5C8D-72BBF4AD966A}"/>
              </a:ext>
            </a:extLst>
          </p:cNvPr>
          <p:cNvPicPr>
            <a:picLocks noChangeAspect="1"/>
          </p:cNvPicPr>
          <p:nvPr/>
        </p:nvPicPr>
        <p:blipFill>
          <a:blip r:embed="rId3"/>
          <a:stretch>
            <a:fillRect/>
          </a:stretch>
        </p:blipFill>
        <p:spPr>
          <a:xfrm>
            <a:off x="468535" y="1717892"/>
            <a:ext cx="7273659" cy="4423447"/>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5D6D558E-2C2B-FB1C-9550-5F54267041B1}"/>
              </a:ext>
            </a:extLst>
          </p:cNvPr>
          <p:cNvSpPr txBox="1"/>
          <p:nvPr/>
        </p:nvSpPr>
        <p:spPr>
          <a:xfrm>
            <a:off x="8251372" y="1717892"/>
            <a:ext cx="3102428" cy="1200329"/>
          </a:xfrm>
          <a:prstGeom prst="rect">
            <a:avLst/>
          </a:prstGeom>
          <a:noFill/>
        </p:spPr>
        <p:txBody>
          <a:bodyPr wrap="square" rtlCol="0">
            <a:spAutoFit/>
          </a:bodyPr>
          <a:lstStyle/>
          <a:p>
            <a:r>
              <a:rPr lang="en-US" sz="2400" b="1"/>
              <a:t>What size diatoms are preforming vertical migration?</a:t>
            </a:r>
          </a:p>
        </p:txBody>
      </p:sp>
    </p:spTree>
    <p:extLst>
      <p:ext uri="{BB962C8B-B14F-4D97-AF65-F5344CB8AC3E}">
        <p14:creationId xmlns:p14="http://schemas.microsoft.com/office/powerpoint/2010/main" val="821946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3A686F-33B2-DFFF-0A4C-F05B7C2BDB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B4C493-2161-8037-5F99-B8E700281784}"/>
              </a:ext>
            </a:extLst>
          </p:cNvPr>
          <p:cNvSpPr>
            <a:spLocks noGrp="1"/>
          </p:cNvSpPr>
          <p:nvPr>
            <p:ph type="title"/>
          </p:nvPr>
        </p:nvSpPr>
        <p:spPr/>
        <p:txBody>
          <a:bodyPr/>
          <a:lstStyle/>
          <a:p>
            <a:r>
              <a:rPr lang="en-US"/>
              <a:t>Result – Community Composition</a:t>
            </a:r>
          </a:p>
        </p:txBody>
      </p:sp>
      <p:sp>
        <p:nvSpPr>
          <p:cNvPr id="7" name="Folded Corner 6">
            <a:extLst>
              <a:ext uri="{FF2B5EF4-FFF2-40B4-BE49-F238E27FC236}">
                <a16:creationId xmlns:a16="http://schemas.microsoft.com/office/drawing/2014/main" id="{75292AE8-A61D-611A-216D-4F9C00276C73}"/>
              </a:ext>
            </a:extLst>
          </p:cNvPr>
          <p:cNvSpPr/>
          <p:nvPr/>
        </p:nvSpPr>
        <p:spPr>
          <a:xfrm>
            <a:off x="10086841" y="2633378"/>
            <a:ext cx="1632857" cy="1591243"/>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lded Corner 7">
            <a:extLst>
              <a:ext uri="{FF2B5EF4-FFF2-40B4-BE49-F238E27FC236}">
                <a16:creationId xmlns:a16="http://schemas.microsoft.com/office/drawing/2014/main" id="{31466202-7BEE-1A4C-B071-E28FAB736EDB}"/>
              </a:ext>
            </a:extLst>
          </p:cNvPr>
          <p:cNvSpPr/>
          <p:nvPr/>
        </p:nvSpPr>
        <p:spPr>
          <a:xfrm>
            <a:off x="9422252" y="1690688"/>
            <a:ext cx="1616421" cy="1602128"/>
          </a:xfrm>
          <a:prstGeom prst="foldedCorner">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E886160-0292-5C14-3060-9083312561B8}"/>
              </a:ext>
            </a:extLst>
          </p:cNvPr>
          <p:cNvSpPr txBox="1"/>
          <p:nvPr/>
        </p:nvSpPr>
        <p:spPr>
          <a:xfrm>
            <a:off x="9422252" y="3016251"/>
            <a:ext cx="986168" cy="276999"/>
          </a:xfrm>
          <a:prstGeom prst="rect">
            <a:avLst/>
          </a:prstGeom>
          <a:noFill/>
        </p:spPr>
        <p:txBody>
          <a:bodyPr wrap="square" rtlCol="0">
            <a:spAutoFit/>
          </a:bodyPr>
          <a:lstStyle/>
          <a:p>
            <a:r>
              <a:rPr lang="en-US" sz="1200"/>
              <a:t>1 cm x 1 cm</a:t>
            </a:r>
          </a:p>
        </p:txBody>
      </p:sp>
      <p:sp>
        <p:nvSpPr>
          <p:cNvPr id="10" name="TextBox 9">
            <a:extLst>
              <a:ext uri="{FF2B5EF4-FFF2-40B4-BE49-F238E27FC236}">
                <a16:creationId xmlns:a16="http://schemas.microsoft.com/office/drawing/2014/main" id="{16BA753B-28BC-9559-67A0-AA381E3AA5D8}"/>
              </a:ext>
            </a:extLst>
          </p:cNvPr>
          <p:cNvSpPr txBox="1"/>
          <p:nvPr/>
        </p:nvSpPr>
        <p:spPr>
          <a:xfrm>
            <a:off x="9914001" y="1977276"/>
            <a:ext cx="654693" cy="369332"/>
          </a:xfrm>
          <a:prstGeom prst="rect">
            <a:avLst/>
          </a:prstGeom>
          <a:noFill/>
        </p:spPr>
        <p:txBody>
          <a:bodyPr wrap="square" rtlCol="0">
            <a:spAutoFit/>
          </a:bodyPr>
          <a:lstStyle/>
          <a:p>
            <a:r>
              <a:rPr lang="en-US"/>
              <a:t>TOP</a:t>
            </a:r>
          </a:p>
        </p:txBody>
      </p:sp>
      <p:sp>
        <p:nvSpPr>
          <p:cNvPr id="11" name="TextBox 10">
            <a:extLst>
              <a:ext uri="{FF2B5EF4-FFF2-40B4-BE49-F238E27FC236}">
                <a16:creationId xmlns:a16="http://schemas.microsoft.com/office/drawing/2014/main" id="{4CE6FB50-F7FE-BA4E-381B-DC9589E0DDC9}"/>
              </a:ext>
            </a:extLst>
          </p:cNvPr>
          <p:cNvSpPr txBox="1"/>
          <p:nvPr/>
        </p:nvSpPr>
        <p:spPr>
          <a:xfrm>
            <a:off x="10404204" y="3497025"/>
            <a:ext cx="1052148" cy="369332"/>
          </a:xfrm>
          <a:prstGeom prst="rect">
            <a:avLst/>
          </a:prstGeom>
          <a:noFill/>
        </p:spPr>
        <p:txBody>
          <a:bodyPr wrap="none" rtlCol="0">
            <a:spAutoFit/>
          </a:bodyPr>
          <a:lstStyle/>
          <a:p>
            <a:r>
              <a:rPr lang="en-US"/>
              <a:t>BOTTOM</a:t>
            </a:r>
          </a:p>
        </p:txBody>
      </p:sp>
      <p:cxnSp>
        <p:nvCxnSpPr>
          <p:cNvPr id="13" name="Straight Arrow Connector 12">
            <a:extLst>
              <a:ext uri="{FF2B5EF4-FFF2-40B4-BE49-F238E27FC236}">
                <a16:creationId xmlns:a16="http://schemas.microsoft.com/office/drawing/2014/main" id="{7936CBDC-F700-A06D-4CCD-0D2E47630138}"/>
              </a:ext>
            </a:extLst>
          </p:cNvPr>
          <p:cNvCxnSpPr>
            <a:cxnSpLocks/>
          </p:cNvCxnSpPr>
          <p:nvPr/>
        </p:nvCxnSpPr>
        <p:spPr>
          <a:xfrm flipH="1">
            <a:off x="7903029" y="2177376"/>
            <a:ext cx="2010972" cy="5440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E1FC05C9-B433-3751-85D2-8D922EBB77D2}"/>
              </a:ext>
            </a:extLst>
          </p:cNvPr>
          <p:cNvCxnSpPr/>
          <p:nvPr/>
        </p:nvCxnSpPr>
        <p:spPr>
          <a:xfrm flipH="1">
            <a:off x="7913914" y="2346608"/>
            <a:ext cx="2139151" cy="16158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8" name="Picture 17" descr="A graph of different colors&#10;&#10;Description automatically generated">
            <a:extLst>
              <a:ext uri="{FF2B5EF4-FFF2-40B4-BE49-F238E27FC236}">
                <a16:creationId xmlns:a16="http://schemas.microsoft.com/office/drawing/2014/main" id="{7A811E93-F674-1FED-C726-F654E877E530}"/>
              </a:ext>
            </a:extLst>
          </p:cNvPr>
          <p:cNvPicPr>
            <a:picLocks noChangeAspect="1"/>
          </p:cNvPicPr>
          <p:nvPr/>
        </p:nvPicPr>
        <p:blipFill>
          <a:blip r:embed="rId3"/>
          <a:stretch>
            <a:fillRect/>
          </a:stretch>
        </p:blipFill>
        <p:spPr>
          <a:xfrm>
            <a:off x="490306" y="1658885"/>
            <a:ext cx="7273659" cy="4423447"/>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F5C8348-025C-688A-0319-079544F60A33}"/>
                  </a:ext>
                </a:extLst>
              </p:cNvPr>
              <p:cNvSpPr txBox="1"/>
              <p:nvPr/>
            </p:nvSpPr>
            <p:spPr>
              <a:xfrm>
                <a:off x="8104997" y="4705646"/>
                <a:ext cx="3896136" cy="923330"/>
              </a:xfrm>
              <a:prstGeom prst="rect">
                <a:avLst/>
              </a:prstGeom>
              <a:noFill/>
            </p:spPr>
            <p:txBody>
              <a:bodyPr wrap="square" rtlCol="0">
                <a:spAutoFit/>
              </a:bodyPr>
              <a:lstStyle/>
              <a:p>
                <a:r>
                  <a:rPr lang="en-US"/>
                  <a:t>Why 0.32 </a:t>
                </a:r>
                <a14:m>
                  <m:oMath xmlns:m="http://schemas.openxmlformats.org/officeDocument/2006/math">
                    <m:sSup>
                      <m:sSupPr>
                        <m:ctrlPr>
                          <a:rPr lang="en-US" i="1" smtClean="0">
                            <a:latin typeface="Cambria Math" panose="02040503050406030204" pitchFamily="18" charset="0"/>
                          </a:rPr>
                        </m:ctrlPr>
                      </m:sSupPr>
                      <m:e>
                        <m:r>
                          <a:rPr lang="en-CA" b="0" i="1" smtClean="0">
                            <a:latin typeface="Cambria Math" panose="02040503050406030204" pitchFamily="18" charset="0"/>
                          </a:rPr>
                          <m:t>𝑚𝑚</m:t>
                        </m:r>
                      </m:e>
                      <m:sup>
                        <m:r>
                          <a:rPr lang="en-CA" b="0" i="1" smtClean="0">
                            <a:latin typeface="Cambria Math" panose="02040503050406030204" pitchFamily="18" charset="0"/>
                          </a:rPr>
                          <m:t>2</m:t>
                        </m:r>
                      </m:sup>
                    </m:sSup>
                  </m:oMath>
                </a14:m>
                <a:r>
                  <a:rPr lang="en-US"/>
                  <a:t>? </a:t>
                </a:r>
              </a:p>
              <a:p>
                <a:r>
                  <a:rPr lang="en-US"/>
                  <a:t>Cell count over two images per lens/layer, each 0.16 </a:t>
                </a:r>
                <a14:m>
                  <m:oMath xmlns:m="http://schemas.openxmlformats.org/officeDocument/2006/math">
                    <m:sSup>
                      <m:sSupPr>
                        <m:ctrlPr>
                          <a:rPr lang="en-US" i="1" smtClean="0">
                            <a:latin typeface="Cambria Math" panose="02040503050406030204" pitchFamily="18" charset="0"/>
                          </a:rPr>
                        </m:ctrlPr>
                      </m:sSupPr>
                      <m:e>
                        <m:r>
                          <a:rPr lang="en-CA" b="0" i="1" smtClean="0">
                            <a:latin typeface="Cambria Math" panose="02040503050406030204" pitchFamily="18" charset="0"/>
                          </a:rPr>
                          <m:t>𝑚𝑚</m:t>
                        </m:r>
                      </m:e>
                      <m:sup>
                        <m:r>
                          <a:rPr lang="en-CA" b="0" i="1" smtClean="0">
                            <a:latin typeface="Cambria Math" panose="02040503050406030204" pitchFamily="18" charset="0"/>
                          </a:rPr>
                          <m:t>2</m:t>
                        </m:r>
                      </m:sup>
                    </m:sSup>
                  </m:oMath>
                </a14:m>
                <a:r>
                  <a:rPr lang="en-US"/>
                  <a:t>. </a:t>
                </a:r>
              </a:p>
            </p:txBody>
          </p:sp>
        </mc:Choice>
        <mc:Fallback xmlns="">
          <p:sp>
            <p:nvSpPr>
              <p:cNvPr id="21" name="TextBox 20">
                <a:extLst>
                  <a:ext uri="{FF2B5EF4-FFF2-40B4-BE49-F238E27FC236}">
                    <a16:creationId xmlns:a16="http://schemas.microsoft.com/office/drawing/2014/main" id="{1F5C8348-025C-688A-0319-079544F60A33}"/>
                  </a:ext>
                </a:extLst>
              </p:cNvPr>
              <p:cNvSpPr txBox="1">
                <a:spLocks noRot="1" noChangeAspect="1" noMove="1" noResize="1" noEditPoints="1" noAdjustHandles="1" noChangeArrowheads="1" noChangeShapeType="1" noTextEdit="1"/>
              </p:cNvSpPr>
              <p:nvPr/>
            </p:nvSpPr>
            <p:spPr>
              <a:xfrm>
                <a:off x="8104997" y="4705646"/>
                <a:ext cx="3896136" cy="923330"/>
              </a:xfrm>
              <a:prstGeom prst="rect">
                <a:avLst/>
              </a:prstGeom>
              <a:blipFill>
                <a:blip r:embed="rId4"/>
                <a:stretch>
                  <a:fillRect l="-1408" t="-3974" b="-9934"/>
                </a:stretch>
              </a:blipFill>
            </p:spPr>
            <p:txBody>
              <a:bodyPr/>
              <a:lstStyle/>
              <a:p>
                <a:r>
                  <a:rPr lang="en-US">
                    <a:noFill/>
                  </a:rPr>
                  <a:t> </a:t>
                </a:r>
              </a:p>
            </p:txBody>
          </p:sp>
        </mc:Fallback>
      </mc:AlternateContent>
    </p:spTree>
    <p:extLst>
      <p:ext uri="{BB962C8B-B14F-4D97-AF65-F5344CB8AC3E}">
        <p14:creationId xmlns:p14="http://schemas.microsoft.com/office/powerpoint/2010/main" val="34004026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1EB76-64FD-E68C-2941-BA21FB4548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907DD1-3085-FCA7-CE73-A563ECC668D4}"/>
              </a:ext>
            </a:extLst>
          </p:cNvPr>
          <p:cNvSpPr>
            <a:spLocks noGrp="1"/>
          </p:cNvSpPr>
          <p:nvPr>
            <p:ph type="title"/>
          </p:nvPr>
        </p:nvSpPr>
        <p:spPr/>
        <p:txBody>
          <a:bodyPr/>
          <a:lstStyle/>
          <a:p>
            <a:r>
              <a:rPr lang="en-US"/>
              <a:t>Result – Community Composition</a:t>
            </a:r>
          </a:p>
        </p:txBody>
      </p:sp>
      <p:sp>
        <p:nvSpPr>
          <p:cNvPr id="6" name="TextBox 5">
            <a:extLst>
              <a:ext uri="{FF2B5EF4-FFF2-40B4-BE49-F238E27FC236}">
                <a16:creationId xmlns:a16="http://schemas.microsoft.com/office/drawing/2014/main" id="{C907B20A-E92E-5318-4DBB-2960A2917762}"/>
              </a:ext>
            </a:extLst>
          </p:cNvPr>
          <p:cNvSpPr txBox="1"/>
          <p:nvPr/>
        </p:nvSpPr>
        <p:spPr>
          <a:xfrm>
            <a:off x="8307025" y="5218007"/>
            <a:ext cx="2190856" cy="369332"/>
          </a:xfrm>
          <a:prstGeom prst="rect">
            <a:avLst/>
          </a:prstGeom>
          <a:noFill/>
        </p:spPr>
        <p:txBody>
          <a:bodyPr wrap="none" rtlCol="0">
            <a:spAutoFit/>
          </a:bodyPr>
          <a:lstStyle/>
          <a:p>
            <a:r>
              <a:rPr lang="en-US"/>
              <a:t>Kimwipes pore size?</a:t>
            </a:r>
          </a:p>
        </p:txBody>
      </p:sp>
      <p:pic>
        <p:nvPicPr>
          <p:cNvPr id="18" name="Picture 17" descr="A graph of different colors&#10;&#10;Description automatically generated">
            <a:extLst>
              <a:ext uri="{FF2B5EF4-FFF2-40B4-BE49-F238E27FC236}">
                <a16:creationId xmlns:a16="http://schemas.microsoft.com/office/drawing/2014/main" id="{821EEFBB-3920-1C75-DB72-344BAC83AEC6}"/>
              </a:ext>
            </a:extLst>
          </p:cNvPr>
          <p:cNvPicPr>
            <a:picLocks noChangeAspect="1"/>
          </p:cNvPicPr>
          <p:nvPr/>
        </p:nvPicPr>
        <p:blipFill>
          <a:blip r:embed="rId3"/>
          <a:stretch>
            <a:fillRect/>
          </a:stretch>
        </p:blipFill>
        <p:spPr>
          <a:xfrm>
            <a:off x="468535" y="1717892"/>
            <a:ext cx="7273659" cy="4423447"/>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D67122F4-BDA3-FE1D-44B1-171D526D7D52}"/>
              </a:ext>
            </a:extLst>
          </p:cNvPr>
          <p:cNvSpPr txBox="1"/>
          <p:nvPr/>
        </p:nvSpPr>
        <p:spPr>
          <a:xfrm>
            <a:off x="8237493" y="3667308"/>
            <a:ext cx="2595582" cy="1200329"/>
          </a:xfrm>
          <a:prstGeom prst="rect">
            <a:avLst/>
          </a:prstGeom>
          <a:noFill/>
        </p:spPr>
        <p:txBody>
          <a:bodyPr wrap="none" rtlCol="0">
            <a:spAutoFit/>
          </a:bodyPr>
          <a:lstStyle/>
          <a:p>
            <a:r>
              <a:rPr lang="en-US"/>
              <a:t>General Trend:</a:t>
            </a:r>
          </a:p>
          <a:p>
            <a:r>
              <a:rPr lang="en-US"/>
              <a:t>Majority of cells </a:t>
            </a:r>
            <a:r>
              <a:rPr lang="en-US" sz="1800" b="1"/>
              <a:t>≤ 50 um</a:t>
            </a:r>
          </a:p>
          <a:p>
            <a:pPr marL="285750" indent="-285750">
              <a:buFont typeface="Arial" panose="020B0604020202020204" pitchFamily="34" charset="0"/>
              <a:buChar char="•"/>
            </a:pPr>
            <a:endParaRPr lang="en-US" sz="1800" b="1"/>
          </a:p>
          <a:p>
            <a:r>
              <a:rPr lang="en-US"/>
              <a:t> </a:t>
            </a:r>
          </a:p>
        </p:txBody>
      </p:sp>
      <p:sp>
        <p:nvSpPr>
          <p:cNvPr id="4" name="TextBox 3">
            <a:extLst>
              <a:ext uri="{FF2B5EF4-FFF2-40B4-BE49-F238E27FC236}">
                <a16:creationId xmlns:a16="http://schemas.microsoft.com/office/drawing/2014/main" id="{2B34EE1D-A24E-937B-49F6-EF9BF607AC71}"/>
              </a:ext>
            </a:extLst>
          </p:cNvPr>
          <p:cNvSpPr txBox="1"/>
          <p:nvPr/>
        </p:nvSpPr>
        <p:spPr>
          <a:xfrm>
            <a:off x="8307025" y="2039007"/>
            <a:ext cx="3102428" cy="923330"/>
          </a:xfrm>
          <a:prstGeom prst="rect">
            <a:avLst/>
          </a:prstGeom>
          <a:noFill/>
        </p:spPr>
        <p:txBody>
          <a:bodyPr wrap="square" rtlCol="0">
            <a:spAutoFit/>
          </a:bodyPr>
          <a:lstStyle/>
          <a:p>
            <a:r>
              <a:rPr lang="en-US" b="1"/>
              <a:t>What size diatoms are preforming vertical migration?</a:t>
            </a:r>
          </a:p>
        </p:txBody>
      </p:sp>
    </p:spTree>
    <p:extLst>
      <p:ext uri="{BB962C8B-B14F-4D97-AF65-F5344CB8AC3E}">
        <p14:creationId xmlns:p14="http://schemas.microsoft.com/office/powerpoint/2010/main" val="478851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23C61D-09B0-73D9-23E6-97557719D2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72F15B-B267-4307-BB00-E61E5F7F7DEC}"/>
              </a:ext>
            </a:extLst>
          </p:cNvPr>
          <p:cNvSpPr>
            <a:spLocks noGrp="1"/>
          </p:cNvSpPr>
          <p:nvPr>
            <p:ph type="title"/>
          </p:nvPr>
        </p:nvSpPr>
        <p:spPr/>
        <p:txBody>
          <a:bodyPr/>
          <a:lstStyle/>
          <a:p>
            <a:r>
              <a:rPr lang="en-US"/>
              <a:t>Result – Community Composition</a:t>
            </a:r>
          </a:p>
        </p:txBody>
      </p:sp>
      <p:pic>
        <p:nvPicPr>
          <p:cNvPr id="11" name="Picture 10" descr="A graph of different colored squares&#10;&#10;Description automatically generated">
            <a:extLst>
              <a:ext uri="{FF2B5EF4-FFF2-40B4-BE49-F238E27FC236}">
                <a16:creationId xmlns:a16="http://schemas.microsoft.com/office/drawing/2014/main" id="{6598736F-8290-A01C-8DB3-8F236E1DE9E9}"/>
              </a:ext>
            </a:extLst>
          </p:cNvPr>
          <p:cNvPicPr>
            <a:picLocks noChangeAspect="1"/>
          </p:cNvPicPr>
          <p:nvPr/>
        </p:nvPicPr>
        <p:blipFill>
          <a:blip r:embed="rId3"/>
          <a:stretch>
            <a:fillRect/>
          </a:stretch>
        </p:blipFill>
        <p:spPr>
          <a:xfrm>
            <a:off x="838200" y="1664616"/>
            <a:ext cx="6960507" cy="4272786"/>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88C5B17F-CFEA-F142-C29F-5AC33E5A45A2}"/>
              </a:ext>
            </a:extLst>
          </p:cNvPr>
          <p:cNvSpPr txBox="1"/>
          <p:nvPr/>
        </p:nvSpPr>
        <p:spPr>
          <a:xfrm>
            <a:off x="8273639" y="1690688"/>
            <a:ext cx="3450275" cy="1200329"/>
          </a:xfrm>
          <a:prstGeom prst="rect">
            <a:avLst/>
          </a:prstGeom>
          <a:noFill/>
        </p:spPr>
        <p:txBody>
          <a:bodyPr wrap="square" rtlCol="0">
            <a:spAutoFit/>
          </a:bodyPr>
          <a:lstStyle/>
          <a:p>
            <a:r>
              <a:rPr lang="en-US" sz="2400" b="1"/>
              <a:t>How does morphotype and size vary across conditions?</a:t>
            </a:r>
          </a:p>
        </p:txBody>
      </p:sp>
    </p:spTree>
    <p:extLst>
      <p:ext uri="{BB962C8B-B14F-4D97-AF65-F5344CB8AC3E}">
        <p14:creationId xmlns:p14="http://schemas.microsoft.com/office/powerpoint/2010/main" val="2897723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A795B-6C2C-5EC5-5D58-A9FEE045C8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DF8619-5C35-A67E-E615-7E16EF3C0B96}"/>
              </a:ext>
            </a:extLst>
          </p:cNvPr>
          <p:cNvSpPr>
            <a:spLocks noGrp="1"/>
          </p:cNvSpPr>
          <p:nvPr>
            <p:ph type="title"/>
          </p:nvPr>
        </p:nvSpPr>
        <p:spPr/>
        <p:txBody>
          <a:bodyPr/>
          <a:lstStyle/>
          <a:p>
            <a:r>
              <a:rPr lang="en-US"/>
              <a:t>Result – Community Composition</a:t>
            </a:r>
          </a:p>
        </p:txBody>
      </p:sp>
      <p:sp>
        <p:nvSpPr>
          <p:cNvPr id="9" name="TextBox 8">
            <a:extLst>
              <a:ext uri="{FF2B5EF4-FFF2-40B4-BE49-F238E27FC236}">
                <a16:creationId xmlns:a16="http://schemas.microsoft.com/office/drawing/2014/main" id="{FA3D2553-77B6-7330-1C76-D546B50FAD50}"/>
              </a:ext>
            </a:extLst>
          </p:cNvPr>
          <p:cNvSpPr txBox="1"/>
          <p:nvPr/>
        </p:nvSpPr>
        <p:spPr>
          <a:xfrm>
            <a:off x="8382881" y="2397972"/>
            <a:ext cx="2386744" cy="3539430"/>
          </a:xfrm>
          <a:prstGeom prst="rect">
            <a:avLst/>
          </a:prstGeom>
          <a:noFill/>
        </p:spPr>
        <p:txBody>
          <a:bodyPr wrap="square" rtlCol="0">
            <a:spAutoFit/>
          </a:bodyPr>
          <a:lstStyle/>
          <a:p>
            <a:r>
              <a:rPr lang="en-US" sz="1400"/>
              <a:t>Centric </a:t>
            </a:r>
            <a:r>
              <a:rPr lang="en-US" sz="1400" b="1"/>
              <a:t>large</a:t>
            </a:r>
            <a:r>
              <a:rPr lang="en-US" sz="1400"/>
              <a:t> = centric diatoms with maximum dimensions </a:t>
            </a:r>
            <a:r>
              <a:rPr lang="en-US" sz="1400" b="1"/>
              <a:t>&gt; 50 um  </a:t>
            </a:r>
          </a:p>
          <a:p>
            <a:endParaRPr lang="en-US" sz="1400"/>
          </a:p>
          <a:p>
            <a:r>
              <a:rPr lang="en-US" sz="1400"/>
              <a:t>Centric </a:t>
            </a:r>
            <a:r>
              <a:rPr lang="en-US" sz="1400" b="1"/>
              <a:t>small</a:t>
            </a:r>
            <a:r>
              <a:rPr lang="en-US" sz="1400"/>
              <a:t> = centric diatoms with maximum dimensions </a:t>
            </a:r>
            <a:r>
              <a:rPr lang="en-US" sz="1400" b="1"/>
              <a:t>≤ 50 um</a:t>
            </a:r>
          </a:p>
          <a:p>
            <a:endParaRPr lang="en-US" sz="1400"/>
          </a:p>
          <a:p>
            <a:r>
              <a:rPr lang="en-US" sz="1400"/>
              <a:t>Pennate large = pennate diatoms with maximum dimensions &gt; 50 um</a:t>
            </a:r>
          </a:p>
          <a:p>
            <a:endParaRPr lang="en-US" sz="1400"/>
          </a:p>
          <a:p>
            <a:r>
              <a:rPr lang="en-US" sz="1400"/>
              <a:t>Pennate small = pennate diatoms with maximum dimensions  ≤  50 um</a:t>
            </a:r>
          </a:p>
          <a:p>
            <a:endParaRPr lang="en-US" sz="1400"/>
          </a:p>
        </p:txBody>
      </p:sp>
      <p:pic>
        <p:nvPicPr>
          <p:cNvPr id="11" name="Picture 10" descr="A graph of different colored squares&#10;&#10;Description automatically generated">
            <a:extLst>
              <a:ext uri="{FF2B5EF4-FFF2-40B4-BE49-F238E27FC236}">
                <a16:creationId xmlns:a16="http://schemas.microsoft.com/office/drawing/2014/main" id="{CB68701F-50CB-8A15-404C-61A0AF2931BD}"/>
              </a:ext>
            </a:extLst>
          </p:cNvPr>
          <p:cNvPicPr>
            <a:picLocks noChangeAspect="1"/>
          </p:cNvPicPr>
          <p:nvPr/>
        </p:nvPicPr>
        <p:blipFill>
          <a:blip r:embed="rId3"/>
          <a:stretch>
            <a:fillRect/>
          </a:stretch>
        </p:blipFill>
        <p:spPr>
          <a:xfrm>
            <a:off x="838200" y="1664616"/>
            <a:ext cx="6960507" cy="4272786"/>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0570B41-68B1-05F6-89D8-AF6D6506C536}"/>
                  </a:ext>
                </a:extLst>
              </p:cNvPr>
              <p:cNvSpPr txBox="1"/>
              <p:nvPr/>
            </p:nvSpPr>
            <p:spPr>
              <a:xfrm>
                <a:off x="8404267" y="1798686"/>
                <a:ext cx="2394823" cy="491288"/>
              </a:xfrm>
              <a:prstGeom prst="rect">
                <a:avLst/>
              </a:prstGeom>
              <a:noFill/>
            </p:spPr>
            <p:txBody>
              <a:bodyPr wrap="none" rtlCol="0">
                <a:spAutoFit/>
              </a:bodyPr>
              <a:lstStyle/>
              <a:p>
                <a:r>
                  <a:rPr lang="en-US"/>
                  <a:t>Ratio = </a:t>
                </a:r>
                <a14:m>
                  <m:oMath xmlns:m="http://schemas.openxmlformats.org/officeDocument/2006/math">
                    <m:f>
                      <m:fPr>
                        <m:ctrlPr>
                          <a:rPr lang="en-US" i="1" smtClean="0">
                            <a:latin typeface="Cambria Math" panose="02040503050406030204" pitchFamily="18" charset="0"/>
                          </a:rPr>
                        </m:ctrlPr>
                      </m:fPr>
                      <m:num>
                        <m:r>
                          <a:rPr lang="en-CA" b="0" i="1" smtClean="0">
                            <a:latin typeface="Cambria Math" panose="02040503050406030204" pitchFamily="18" charset="0"/>
                          </a:rPr>
                          <m:t>𝑇𝑜𝑝</m:t>
                        </m:r>
                        <m:r>
                          <a:rPr lang="en-CA" b="0" i="1" smtClean="0">
                            <a:latin typeface="Cambria Math" panose="02040503050406030204" pitchFamily="18" charset="0"/>
                          </a:rPr>
                          <m:t> </m:t>
                        </m:r>
                        <m:r>
                          <a:rPr lang="en-CA" b="0" i="1" smtClean="0">
                            <a:latin typeface="Cambria Math" panose="02040503050406030204" pitchFamily="18" charset="0"/>
                          </a:rPr>
                          <m:t>𝑐𝑒𝑙𝑙</m:t>
                        </m:r>
                        <m:r>
                          <a:rPr lang="en-CA" b="0" i="1" smtClean="0">
                            <a:latin typeface="Cambria Math" panose="02040503050406030204" pitchFamily="18" charset="0"/>
                          </a:rPr>
                          <m:t> </m:t>
                        </m:r>
                        <m:r>
                          <a:rPr lang="en-CA" b="0" i="1" smtClean="0">
                            <a:latin typeface="Cambria Math" panose="02040503050406030204" pitchFamily="18" charset="0"/>
                          </a:rPr>
                          <m:t>𝑐𝑜𝑢𝑛𝑡</m:t>
                        </m:r>
                      </m:num>
                      <m:den>
                        <m:r>
                          <a:rPr lang="en-CA" b="0" i="1" smtClean="0">
                            <a:latin typeface="Cambria Math" panose="02040503050406030204" pitchFamily="18" charset="0"/>
                          </a:rPr>
                          <m:t>𝐵𝑜𝑡𝑡𝑜𝑚</m:t>
                        </m:r>
                        <m:r>
                          <a:rPr lang="en-CA" b="0" i="1" smtClean="0">
                            <a:latin typeface="Cambria Math" panose="02040503050406030204" pitchFamily="18" charset="0"/>
                          </a:rPr>
                          <m:t> </m:t>
                        </m:r>
                        <m:r>
                          <a:rPr lang="en-CA" b="0" i="1" smtClean="0">
                            <a:latin typeface="Cambria Math" panose="02040503050406030204" pitchFamily="18" charset="0"/>
                          </a:rPr>
                          <m:t>𝑐𝑒𝑙𝑙</m:t>
                        </m:r>
                        <m:r>
                          <a:rPr lang="en-CA" b="0" i="1" smtClean="0">
                            <a:latin typeface="Cambria Math" panose="02040503050406030204" pitchFamily="18" charset="0"/>
                          </a:rPr>
                          <m:t> </m:t>
                        </m:r>
                        <m:r>
                          <a:rPr lang="en-CA" b="0" i="1" smtClean="0">
                            <a:latin typeface="Cambria Math" panose="02040503050406030204" pitchFamily="18" charset="0"/>
                          </a:rPr>
                          <m:t>𝑐𝑜𝑢𝑛𝑡</m:t>
                        </m:r>
                      </m:den>
                    </m:f>
                  </m:oMath>
                </a14:m>
                <a:endParaRPr lang="en-US"/>
              </a:p>
            </p:txBody>
          </p:sp>
        </mc:Choice>
        <mc:Fallback xmlns="">
          <p:sp>
            <p:nvSpPr>
              <p:cNvPr id="14" name="TextBox 13">
                <a:extLst>
                  <a:ext uri="{FF2B5EF4-FFF2-40B4-BE49-F238E27FC236}">
                    <a16:creationId xmlns:a16="http://schemas.microsoft.com/office/drawing/2014/main" id="{70570B41-68B1-05F6-89D8-AF6D6506C536}"/>
                  </a:ext>
                </a:extLst>
              </p:cNvPr>
              <p:cNvSpPr txBox="1">
                <a:spLocks noRot="1" noChangeAspect="1" noMove="1" noResize="1" noEditPoints="1" noAdjustHandles="1" noChangeArrowheads="1" noChangeShapeType="1" noTextEdit="1"/>
              </p:cNvSpPr>
              <p:nvPr/>
            </p:nvSpPr>
            <p:spPr>
              <a:xfrm>
                <a:off x="8404267" y="1798686"/>
                <a:ext cx="2394823" cy="491288"/>
              </a:xfrm>
              <a:prstGeom prst="rect">
                <a:avLst/>
              </a:prstGeom>
              <a:blipFill>
                <a:blip r:embed="rId4"/>
                <a:stretch>
                  <a:fillRect l="-2290" b="-7407"/>
                </a:stretch>
              </a:blipFill>
            </p:spPr>
            <p:txBody>
              <a:bodyPr/>
              <a:lstStyle/>
              <a:p>
                <a:r>
                  <a:rPr lang="en-US">
                    <a:noFill/>
                  </a:rPr>
                  <a:t> </a:t>
                </a:r>
              </a:p>
            </p:txBody>
          </p:sp>
        </mc:Fallback>
      </mc:AlternateContent>
    </p:spTree>
    <p:extLst>
      <p:ext uri="{BB962C8B-B14F-4D97-AF65-F5344CB8AC3E}">
        <p14:creationId xmlns:p14="http://schemas.microsoft.com/office/powerpoint/2010/main" val="10366441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192BBB-93BA-69F8-8A4A-A3C2EB8B12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1A66DF-BAC5-9504-5A9C-0C04F9CEA3B5}"/>
              </a:ext>
            </a:extLst>
          </p:cNvPr>
          <p:cNvSpPr>
            <a:spLocks noGrp="1"/>
          </p:cNvSpPr>
          <p:nvPr>
            <p:ph type="title"/>
          </p:nvPr>
        </p:nvSpPr>
        <p:spPr>
          <a:xfrm>
            <a:off x="838200" y="109983"/>
            <a:ext cx="10515600" cy="1325563"/>
          </a:xfrm>
        </p:spPr>
        <p:txBody>
          <a:bodyPr/>
          <a:lstStyle/>
          <a:p>
            <a:r>
              <a:rPr lang="en-US"/>
              <a:t>Result – Community Composition</a:t>
            </a:r>
          </a:p>
        </p:txBody>
      </p:sp>
      <p:pic>
        <p:nvPicPr>
          <p:cNvPr id="7" name="Content Placeholder 6" descr="A graph with different colored squares&#10;&#10;Description automatically generated">
            <a:extLst>
              <a:ext uri="{FF2B5EF4-FFF2-40B4-BE49-F238E27FC236}">
                <a16:creationId xmlns:a16="http://schemas.microsoft.com/office/drawing/2014/main" id="{F42FF18D-AAC6-BDE8-69FC-0CEE52084B23}"/>
              </a:ext>
            </a:extLst>
          </p:cNvPr>
          <p:cNvPicPr>
            <a:picLocks noGrp="1" noChangeAspect="1"/>
          </p:cNvPicPr>
          <p:nvPr>
            <p:ph idx="1"/>
          </p:nvPr>
        </p:nvPicPr>
        <p:blipFill>
          <a:blip r:embed="rId3"/>
          <a:stretch>
            <a:fillRect/>
          </a:stretch>
        </p:blipFill>
        <p:spPr>
          <a:xfrm>
            <a:off x="838200" y="1435546"/>
            <a:ext cx="7141432" cy="4351338"/>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51AA5FFB-FDCD-E1F5-76E7-BEFC1E2F8945}"/>
              </a:ext>
            </a:extLst>
          </p:cNvPr>
          <p:cNvSpPr txBox="1"/>
          <p:nvPr/>
        </p:nvSpPr>
        <p:spPr>
          <a:xfrm>
            <a:off x="8504509" y="2109108"/>
            <a:ext cx="3017127" cy="646331"/>
          </a:xfrm>
          <a:prstGeom prst="rect">
            <a:avLst/>
          </a:prstGeom>
          <a:noFill/>
        </p:spPr>
        <p:txBody>
          <a:bodyPr wrap="square" rtlCol="0">
            <a:spAutoFit/>
          </a:bodyPr>
          <a:lstStyle/>
          <a:p>
            <a:r>
              <a:rPr lang="en-US" b="1"/>
              <a:t>Barely significant p-value:</a:t>
            </a:r>
          </a:p>
          <a:p>
            <a:r>
              <a:rPr lang="en-US"/>
              <a:t>temperature = </a:t>
            </a:r>
            <a:r>
              <a:rPr lang="en-CA"/>
              <a:t>0.048</a:t>
            </a:r>
          </a:p>
        </p:txBody>
      </p:sp>
      <p:sp>
        <p:nvSpPr>
          <p:cNvPr id="3" name="TextBox 2">
            <a:extLst>
              <a:ext uri="{FF2B5EF4-FFF2-40B4-BE49-F238E27FC236}">
                <a16:creationId xmlns:a16="http://schemas.microsoft.com/office/drawing/2014/main" id="{B68322BB-2020-718E-8C4E-D5316018392F}"/>
              </a:ext>
            </a:extLst>
          </p:cNvPr>
          <p:cNvSpPr txBox="1"/>
          <p:nvPr/>
        </p:nvSpPr>
        <p:spPr>
          <a:xfrm>
            <a:off x="8504509" y="4102562"/>
            <a:ext cx="3352800" cy="584775"/>
          </a:xfrm>
          <a:prstGeom prst="rect">
            <a:avLst/>
          </a:prstGeom>
          <a:noFill/>
        </p:spPr>
        <p:txBody>
          <a:bodyPr wrap="square" rtlCol="0">
            <a:spAutoFit/>
          </a:bodyPr>
          <a:lstStyle/>
          <a:p>
            <a:r>
              <a:rPr lang="en-US" sz="1600"/>
              <a:t>NOTE: working with small numbers of cells in each category</a:t>
            </a:r>
          </a:p>
        </p:txBody>
      </p:sp>
    </p:spTree>
    <p:extLst>
      <p:ext uri="{BB962C8B-B14F-4D97-AF65-F5344CB8AC3E}">
        <p14:creationId xmlns:p14="http://schemas.microsoft.com/office/powerpoint/2010/main" val="2454508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CC050-9D6F-B1D0-19A6-9F2AB06B0E04}"/>
              </a:ext>
            </a:extLst>
          </p:cNvPr>
          <p:cNvSpPr>
            <a:spLocks noGrp="1"/>
          </p:cNvSpPr>
          <p:nvPr>
            <p:ph type="title"/>
          </p:nvPr>
        </p:nvSpPr>
        <p:spPr/>
        <p:txBody>
          <a:bodyPr/>
          <a:lstStyle/>
          <a:p>
            <a:r>
              <a:rPr lang="en-US"/>
              <a:t>Conclusion</a:t>
            </a:r>
          </a:p>
        </p:txBody>
      </p:sp>
      <p:sp>
        <p:nvSpPr>
          <p:cNvPr id="3" name="Content Placeholder 2">
            <a:extLst>
              <a:ext uri="{FF2B5EF4-FFF2-40B4-BE49-F238E27FC236}">
                <a16:creationId xmlns:a16="http://schemas.microsoft.com/office/drawing/2014/main" id="{85B900BF-C083-33CB-447A-8CFAB4B508FD}"/>
              </a:ext>
            </a:extLst>
          </p:cNvPr>
          <p:cNvSpPr>
            <a:spLocks noGrp="1"/>
          </p:cNvSpPr>
          <p:nvPr>
            <p:ph idx="1"/>
          </p:nvPr>
        </p:nvSpPr>
        <p:spPr>
          <a:xfrm>
            <a:off x="838200" y="1690688"/>
            <a:ext cx="10515600" cy="4351338"/>
          </a:xfrm>
        </p:spPr>
        <p:txBody>
          <a:bodyPr>
            <a:normAutofit lnSpcReduction="10000"/>
          </a:bodyPr>
          <a:lstStyle/>
          <a:p>
            <a:pPr marL="0" indent="0">
              <a:buNone/>
            </a:pPr>
            <a:r>
              <a:rPr lang="en-US" dirty="0"/>
              <a:t>Big Picture:</a:t>
            </a:r>
          </a:p>
          <a:p>
            <a:pPr marL="457200" lvl="1" indent="0">
              <a:buNone/>
            </a:pPr>
            <a:endParaRPr lang="en-US" dirty="0"/>
          </a:p>
          <a:p>
            <a:pPr marL="457200" lvl="1" indent="0">
              <a:buNone/>
            </a:pPr>
            <a:r>
              <a:rPr lang="en-US" dirty="0"/>
              <a:t>Chlorophyll levels: </a:t>
            </a:r>
          </a:p>
          <a:p>
            <a:pPr marL="457200" lvl="1" indent="0">
              <a:buNone/>
            </a:pPr>
            <a:r>
              <a:rPr lang="en-US" dirty="0"/>
              <a:t>	Evidence that vertical migration </a:t>
            </a:r>
            <a:r>
              <a:rPr lang="en-US" b="1" dirty="0"/>
              <a:t>did </a:t>
            </a:r>
            <a:r>
              <a:rPr lang="en-US" dirty="0"/>
              <a:t>take place over every light (light, 	medium, dark) and temperature condition (15, 20, 23 degrees). </a:t>
            </a:r>
          </a:p>
          <a:p>
            <a:pPr marL="457200" lvl="1" indent="0">
              <a:buNone/>
            </a:pPr>
            <a:r>
              <a:rPr lang="en-US" dirty="0"/>
              <a:t>	</a:t>
            </a:r>
          </a:p>
          <a:p>
            <a:pPr marL="457200" lvl="1" indent="0">
              <a:buNone/>
            </a:pPr>
            <a:r>
              <a:rPr lang="en-US" dirty="0"/>
              <a:t>	Some suggestion that </a:t>
            </a:r>
            <a:r>
              <a:rPr lang="en-US" b="1" dirty="0"/>
              <a:t>temperature</a:t>
            </a:r>
            <a:r>
              <a:rPr lang="en-US" dirty="0"/>
              <a:t> may have an effect, </a:t>
            </a:r>
            <a:r>
              <a:rPr lang="en-US" b="1" dirty="0"/>
              <a:t>BUT</a:t>
            </a:r>
            <a:r>
              <a:rPr lang="en-US" dirty="0"/>
              <a:t> not a 	significant.</a:t>
            </a:r>
          </a:p>
          <a:p>
            <a:pPr marL="457200" lvl="1" indent="0">
              <a:buNone/>
            </a:pPr>
            <a:endParaRPr lang="en-US" dirty="0"/>
          </a:p>
          <a:p>
            <a:pPr marL="457200" lvl="1" indent="0">
              <a:buNone/>
            </a:pPr>
            <a:r>
              <a:rPr lang="en-US" dirty="0"/>
              <a:t>Manual cell counting:</a:t>
            </a:r>
          </a:p>
          <a:p>
            <a:pPr marL="457200" lvl="1" indent="0">
              <a:buNone/>
            </a:pPr>
            <a:r>
              <a:rPr lang="en-US" dirty="0"/>
              <a:t>	Significant effect of</a:t>
            </a:r>
            <a:r>
              <a:rPr lang="en-US" b="1" dirty="0"/>
              <a:t> temperature </a:t>
            </a:r>
            <a:r>
              <a:rPr lang="en-US" dirty="0"/>
              <a:t>on top-bottom ratios. </a:t>
            </a:r>
          </a:p>
          <a:p>
            <a:pPr marL="457200" lvl="1" indent="0">
              <a:buNone/>
            </a:pPr>
            <a:r>
              <a:rPr lang="en-US" dirty="0"/>
              <a:t>	Majority of diatoms observed were equal to or below 50 um.</a:t>
            </a:r>
          </a:p>
        </p:txBody>
      </p:sp>
    </p:spTree>
    <p:extLst>
      <p:ext uri="{BB962C8B-B14F-4D97-AF65-F5344CB8AC3E}">
        <p14:creationId xmlns:p14="http://schemas.microsoft.com/office/powerpoint/2010/main" val="1427142834"/>
      </p:ext>
    </p:extLst>
  </p:cSld>
  <p:clrMapOvr>
    <a:masterClrMapping/>
  </p:clrMapOvr>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8126D-A6A1-3F86-03AF-8767F00B720B}"/>
              </a:ext>
            </a:extLst>
          </p:cNvPr>
          <p:cNvSpPr>
            <a:spLocks noGrp="1"/>
          </p:cNvSpPr>
          <p:nvPr>
            <p:ph type="title"/>
          </p:nvPr>
        </p:nvSpPr>
        <p:spPr>
          <a:xfrm>
            <a:off x="811428" y="2766218"/>
            <a:ext cx="10515600" cy="1325563"/>
          </a:xfrm>
        </p:spPr>
        <p:txBody>
          <a:bodyPr/>
          <a:lstStyle/>
          <a:p>
            <a:r>
              <a:rPr lang="en-US"/>
              <a:t>Thank you!</a:t>
            </a:r>
          </a:p>
        </p:txBody>
      </p:sp>
      <p:pic>
        <p:nvPicPr>
          <p:cNvPr id="8" name="Content Placeholder 7" descr="A close-up of a microscope&#10;&#10;Description automatically generated">
            <a:extLst>
              <a:ext uri="{FF2B5EF4-FFF2-40B4-BE49-F238E27FC236}">
                <a16:creationId xmlns:a16="http://schemas.microsoft.com/office/drawing/2014/main" id="{0AAF634E-9D19-9FD6-8B3E-FEE0FEF5B84A}"/>
              </a:ext>
            </a:extLst>
          </p:cNvPr>
          <p:cNvPicPr>
            <a:picLocks noGrp="1" noChangeAspect="1"/>
          </p:cNvPicPr>
          <p:nvPr>
            <p:ph idx="1"/>
          </p:nvPr>
        </p:nvPicPr>
        <p:blipFill>
          <a:blip r:embed="rId2"/>
          <a:stretch>
            <a:fillRect/>
          </a:stretch>
        </p:blipFill>
        <p:spPr>
          <a:xfrm>
            <a:off x="5459628" y="534658"/>
            <a:ext cx="5894172" cy="5788684"/>
          </a:xfrm>
        </p:spPr>
      </p:pic>
    </p:spTree>
    <p:extLst>
      <p:ext uri="{BB962C8B-B14F-4D97-AF65-F5344CB8AC3E}">
        <p14:creationId xmlns:p14="http://schemas.microsoft.com/office/powerpoint/2010/main" val="2235742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7928F-844A-CF07-CC93-8061F600004E}"/>
              </a:ext>
            </a:extLst>
          </p:cNvPr>
          <p:cNvSpPr>
            <a:spLocks noGrp="1"/>
          </p:cNvSpPr>
          <p:nvPr>
            <p:ph type="title"/>
          </p:nvPr>
        </p:nvSpPr>
        <p:spPr/>
        <p:txBody>
          <a:bodyPr/>
          <a:lstStyle/>
          <a:p>
            <a:r>
              <a:rPr lang="en-US"/>
              <a:t>Presentation Outline</a:t>
            </a:r>
          </a:p>
        </p:txBody>
      </p:sp>
      <p:sp>
        <p:nvSpPr>
          <p:cNvPr id="3" name="Content Placeholder 2">
            <a:extLst>
              <a:ext uri="{FF2B5EF4-FFF2-40B4-BE49-F238E27FC236}">
                <a16:creationId xmlns:a16="http://schemas.microsoft.com/office/drawing/2014/main" id="{CBD4AF2E-461F-B708-8003-E381CAC3C5A7}"/>
              </a:ext>
            </a:extLst>
          </p:cNvPr>
          <p:cNvSpPr>
            <a:spLocks noGrp="1"/>
          </p:cNvSpPr>
          <p:nvPr>
            <p:ph idx="1"/>
          </p:nvPr>
        </p:nvSpPr>
        <p:spPr/>
        <p:txBody>
          <a:bodyPr>
            <a:normAutofit/>
          </a:bodyPr>
          <a:lstStyle/>
          <a:p>
            <a:pPr marL="514350" indent="-514350">
              <a:buFont typeface="+mj-lt"/>
              <a:buAutoNum type="arabicPeriod"/>
            </a:pPr>
            <a:r>
              <a:rPr lang="en-US" b="1"/>
              <a:t>Motivations</a:t>
            </a:r>
            <a:r>
              <a:rPr lang="en-US"/>
              <a:t> – Why did we do this?</a:t>
            </a:r>
          </a:p>
          <a:p>
            <a:pPr marL="514350" indent="-514350">
              <a:buFont typeface="+mj-lt"/>
              <a:buAutoNum type="arabicPeriod"/>
            </a:pPr>
            <a:r>
              <a:rPr lang="en-US" b="1"/>
              <a:t>Methods</a:t>
            </a:r>
          </a:p>
          <a:p>
            <a:pPr lvl="1"/>
            <a:r>
              <a:rPr lang="en-US"/>
              <a:t>Mudflat simulation</a:t>
            </a:r>
          </a:p>
          <a:p>
            <a:pPr lvl="1"/>
            <a:r>
              <a:rPr lang="en-US"/>
              <a:t>Chlorophyll levels</a:t>
            </a:r>
          </a:p>
          <a:p>
            <a:pPr lvl="1"/>
            <a:r>
              <a:rPr lang="en-US"/>
              <a:t>Manual cell count</a:t>
            </a:r>
          </a:p>
          <a:p>
            <a:pPr marL="514350" indent="-514350">
              <a:buFont typeface="+mj-lt"/>
              <a:buAutoNum type="arabicPeriod"/>
            </a:pPr>
            <a:r>
              <a:rPr lang="en-US" b="1"/>
              <a:t>Results </a:t>
            </a:r>
          </a:p>
          <a:p>
            <a:pPr lvl="1"/>
            <a:r>
              <a:rPr lang="en-US"/>
              <a:t>Did vertical migration take place in every condition?</a:t>
            </a:r>
          </a:p>
          <a:p>
            <a:pPr lvl="1"/>
            <a:r>
              <a:rPr lang="en-US"/>
              <a:t>What types of cells were preforming this migration?</a:t>
            </a:r>
          </a:p>
          <a:p>
            <a:pPr marL="514350" indent="-514350">
              <a:buFont typeface="+mj-lt"/>
              <a:buAutoNum type="arabicPeriod"/>
            </a:pPr>
            <a:r>
              <a:rPr lang="en-US" b="1"/>
              <a:t>Conclusion</a:t>
            </a:r>
            <a:r>
              <a:rPr lang="en-US"/>
              <a:t> – What does all this mean?</a:t>
            </a:r>
          </a:p>
          <a:p>
            <a:pPr marL="514350" indent="-514350">
              <a:buFont typeface="+mj-lt"/>
              <a:buAutoNum type="arabicPeriod"/>
            </a:pPr>
            <a:endParaRPr lang="en-US"/>
          </a:p>
          <a:p>
            <a:pPr marL="971550" lvl="1" indent="-514350">
              <a:buFont typeface="+mj-lt"/>
              <a:buAutoNum type="alphaLcPeriod"/>
            </a:pPr>
            <a:endParaRPr lang="en-US"/>
          </a:p>
          <a:p>
            <a:pPr marL="457200" lvl="1" indent="0">
              <a:buNone/>
            </a:pPr>
            <a:endParaRPr lang="en-US"/>
          </a:p>
          <a:p>
            <a:pPr marL="971550" lvl="1" indent="-514350">
              <a:buFont typeface="+mj-lt"/>
              <a:buAutoNum type="alphaLcPeriod"/>
            </a:pPr>
            <a:endParaRPr lang="en-US"/>
          </a:p>
          <a:p>
            <a:pPr marL="971550" lvl="1" indent="-514350">
              <a:buFont typeface="+mj-lt"/>
              <a:buAutoNum type="alphaLcPeriod"/>
            </a:pPr>
            <a:endParaRPr lang="en-US"/>
          </a:p>
          <a:p>
            <a:pPr marL="971550" lvl="1" indent="-514350">
              <a:buFont typeface="+mj-lt"/>
              <a:buAutoNum type="alphaLcPeriod"/>
            </a:pPr>
            <a:endParaRPr lang="en-US"/>
          </a:p>
        </p:txBody>
      </p:sp>
    </p:spTree>
    <p:extLst>
      <p:ext uri="{BB962C8B-B14F-4D97-AF65-F5344CB8AC3E}">
        <p14:creationId xmlns:p14="http://schemas.microsoft.com/office/powerpoint/2010/main" val="4103752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6"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205280-596F-933A-5499-4AE155C0F4E4}"/>
              </a:ext>
            </a:extLst>
          </p:cNvPr>
          <p:cNvSpPr>
            <a:spLocks noGrp="1"/>
          </p:cNvSpPr>
          <p:nvPr>
            <p:ph type="title"/>
          </p:nvPr>
        </p:nvSpPr>
        <p:spPr>
          <a:xfrm>
            <a:off x="761800" y="762001"/>
            <a:ext cx="5334197" cy="1708242"/>
          </a:xfrm>
        </p:spPr>
        <p:txBody>
          <a:bodyPr anchor="ctr">
            <a:normAutofit/>
          </a:bodyPr>
          <a:lstStyle/>
          <a:p>
            <a:r>
              <a:rPr lang="en-US" sz="4000"/>
              <a:t>Motivations:</a:t>
            </a:r>
          </a:p>
        </p:txBody>
      </p:sp>
      <p:sp>
        <p:nvSpPr>
          <p:cNvPr id="3" name="Content Placeholder 2">
            <a:extLst>
              <a:ext uri="{FF2B5EF4-FFF2-40B4-BE49-F238E27FC236}">
                <a16:creationId xmlns:a16="http://schemas.microsoft.com/office/drawing/2014/main" id="{510D8955-4612-22CE-9D13-68B95B0C020E}"/>
              </a:ext>
            </a:extLst>
          </p:cNvPr>
          <p:cNvSpPr>
            <a:spLocks noGrp="1"/>
          </p:cNvSpPr>
          <p:nvPr>
            <p:ph idx="1"/>
          </p:nvPr>
        </p:nvSpPr>
        <p:spPr>
          <a:xfrm>
            <a:off x="761800" y="2227006"/>
            <a:ext cx="5334197" cy="4013073"/>
          </a:xfrm>
        </p:spPr>
        <p:txBody>
          <a:bodyPr anchor="ctr">
            <a:normAutofit fontScale="85000" lnSpcReduction="20000"/>
          </a:bodyPr>
          <a:lstStyle/>
          <a:p>
            <a:pPr marL="0" indent="0">
              <a:buNone/>
            </a:pPr>
            <a:r>
              <a:rPr lang="en-US" sz="1800"/>
              <a:t>Goal: </a:t>
            </a:r>
            <a:r>
              <a:rPr lang="en-CA" sz="1800">
                <a:cs typeface="Arial" panose="020B0604020202020204" pitchFamily="34" charset="0"/>
              </a:rPr>
              <a:t>E</a:t>
            </a:r>
            <a:r>
              <a:rPr lang="en-CA" sz="1800">
                <a:effectLst/>
                <a:ea typeface="Calibri" panose="020F0502020204030204" pitchFamily="34" charset="0"/>
                <a:cs typeface="Arial" panose="020B0604020202020204" pitchFamily="34" charset="0"/>
              </a:rPr>
              <a:t>xamine </a:t>
            </a:r>
            <a:r>
              <a:rPr lang="en-CA" sz="1800" b="1">
                <a:effectLst/>
                <a:ea typeface="Calibri" panose="020F0502020204030204" pitchFamily="34" charset="0"/>
                <a:cs typeface="Arial" panose="020B0604020202020204" pitchFamily="34" charset="0"/>
              </a:rPr>
              <a:t>how vertical migration </a:t>
            </a:r>
            <a:r>
              <a:rPr lang="en-CA" sz="1800">
                <a:effectLst/>
                <a:ea typeface="Calibri" panose="020F0502020204030204" pitchFamily="34" charset="0"/>
                <a:cs typeface="Arial" panose="020B0604020202020204" pitchFamily="34" charset="0"/>
              </a:rPr>
              <a:t>of microphytobenthic (MPB) pennate diatoms (and other morphotypes) </a:t>
            </a:r>
            <a:r>
              <a:rPr lang="en-CA" sz="1800">
                <a:ea typeface="Calibri" panose="020F0502020204030204" pitchFamily="34" charset="0"/>
                <a:cs typeface="Arial" panose="020B0604020202020204" pitchFamily="34" charset="0"/>
              </a:rPr>
              <a:t>are</a:t>
            </a:r>
            <a:r>
              <a:rPr lang="en-CA" sz="1800">
                <a:effectLst/>
                <a:ea typeface="Calibri" panose="020F0502020204030204" pitchFamily="34" charset="0"/>
                <a:cs typeface="Arial" panose="020B0604020202020204" pitchFamily="34" charset="0"/>
              </a:rPr>
              <a:t> </a:t>
            </a:r>
            <a:r>
              <a:rPr lang="en-CA" sz="1800" b="1">
                <a:effectLst/>
                <a:ea typeface="Calibri" panose="020F0502020204030204" pitchFamily="34" charset="0"/>
                <a:cs typeface="Arial" panose="020B0604020202020204" pitchFamily="34" charset="0"/>
              </a:rPr>
              <a:t>controlled by tidal cycles, temperature and photoperiods</a:t>
            </a:r>
            <a:r>
              <a:rPr lang="en-CA" sz="1800" b="1">
                <a:effectLst/>
              </a:rPr>
              <a:t> </a:t>
            </a:r>
          </a:p>
          <a:p>
            <a:pPr marL="0" indent="0">
              <a:buNone/>
            </a:pPr>
            <a:r>
              <a:rPr lang="en-CA" sz="1800"/>
              <a:t>	</a:t>
            </a:r>
          </a:p>
          <a:p>
            <a:pPr marL="0" indent="0">
              <a:buNone/>
            </a:pPr>
            <a:r>
              <a:rPr lang="en-CA" sz="1800" b="1"/>
              <a:t>What is vertical migration?</a:t>
            </a:r>
          </a:p>
          <a:p>
            <a:pPr marL="0" indent="0">
              <a:buNone/>
            </a:pPr>
            <a:r>
              <a:rPr lang="en-CA" sz="1800"/>
              <a:t>Low Tide: Diatom cells accumulate on mudflat’s surface</a:t>
            </a:r>
          </a:p>
          <a:p>
            <a:pPr marL="0" indent="0">
              <a:buNone/>
            </a:pPr>
            <a:r>
              <a:rPr lang="en-CA" sz="1800"/>
              <a:t>Anticipation of High Tide: migrate downward into the sediment</a:t>
            </a:r>
          </a:p>
          <a:p>
            <a:pPr marL="0" indent="0">
              <a:buNone/>
            </a:pPr>
            <a:r>
              <a:rPr lang="en-CA" sz="1800"/>
              <a:t>^</a:t>
            </a:r>
            <a:r>
              <a:rPr lang="en-CA" sz="1800" b="1"/>
              <a:t> Why? </a:t>
            </a:r>
            <a:r>
              <a:rPr lang="en-CA" sz="1800">
                <a:cs typeface="Arial" panose="020B0604020202020204" pitchFamily="34" charset="0"/>
              </a:rPr>
              <a:t>E</a:t>
            </a:r>
            <a:r>
              <a:rPr lang="en-CA" sz="1800">
                <a:effectLst/>
                <a:ea typeface="Calibri" panose="020F0502020204030204" pitchFamily="34" charset="0"/>
                <a:cs typeface="Arial" panose="020B0604020202020204" pitchFamily="34" charset="0"/>
              </a:rPr>
              <a:t>fficient </a:t>
            </a:r>
            <a:r>
              <a:rPr lang="en-CA" sz="1800" b="1">
                <a:effectLst/>
                <a:ea typeface="Calibri" panose="020F0502020204030204" pitchFamily="34" charset="0"/>
                <a:cs typeface="Arial" panose="020B0604020202020204" pitchFamily="34" charset="0"/>
              </a:rPr>
              <a:t>photosynthesis</a:t>
            </a:r>
            <a:r>
              <a:rPr lang="en-CA" sz="1800">
                <a:effectLst/>
              </a:rPr>
              <a:t> </a:t>
            </a:r>
            <a:endParaRPr lang="en-CA" sz="1800" b="1"/>
          </a:p>
          <a:p>
            <a:pPr marL="0" indent="0">
              <a:buNone/>
            </a:pPr>
            <a:endParaRPr lang="en-CA" sz="1800"/>
          </a:p>
          <a:p>
            <a:pPr marL="0" indent="0">
              <a:buNone/>
            </a:pPr>
            <a:r>
              <a:rPr lang="en-CA" sz="1800" b="1"/>
              <a:t>Why did we study this phenomena?</a:t>
            </a:r>
          </a:p>
          <a:p>
            <a:pPr marL="457200" indent="-457200">
              <a:buFont typeface="+mj-lt"/>
              <a:buAutoNum type="arabicPeriod"/>
            </a:pPr>
            <a:r>
              <a:rPr lang="en-CA" sz="1800"/>
              <a:t>Better understand diatoms in the Bay of Fundy</a:t>
            </a:r>
          </a:p>
          <a:p>
            <a:pPr marL="457200" indent="-457200">
              <a:buFont typeface="+mj-lt"/>
              <a:buAutoNum type="arabicPeriod"/>
            </a:pPr>
            <a:r>
              <a:rPr lang="en-CA" sz="1800"/>
              <a:t>Learn about the possible impact of </a:t>
            </a:r>
            <a:r>
              <a:rPr lang="en-CA" sz="1800" b="1"/>
              <a:t>global warming </a:t>
            </a:r>
          </a:p>
          <a:p>
            <a:pPr marL="457200" indent="-457200">
              <a:buFont typeface="+mj-lt"/>
              <a:buAutoNum type="arabicPeriod"/>
            </a:pPr>
            <a:r>
              <a:rPr lang="en-CA" sz="1800"/>
              <a:t>For application to satellite surveying of MPBs</a:t>
            </a:r>
          </a:p>
          <a:p>
            <a:pPr marL="457200" indent="-457200">
              <a:buFont typeface="+mj-lt"/>
              <a:buAutoNum type="arabicPeriod"/>
            </a:pPr>
            <a:r>
              <a:rPr lang="en-CA" sz="1800" b="1"/>
              <a:t>Develop methods </a:t>
            </a:r>
            <a:r>
              <a:rPr lang="en-CA" sz="1800"/>
              <a:t>which can be applied to future studies </a:t>
            </a:r>
          </a:p>
          <a:p>
            <a:pPr marL="457200" indent="-457200">
              <a:buFont typeface="+mj-lt"/>
              <a:buAutoNum type="arabicPeriod"/>
            </a:pPr>
            <a:endParaRPr lang="en-CA" sz="1100"/>
          </a:p>
        </p:txBody>
      </p:sp>
      <p:pic>
        <p:nvPicPr>
          <p:cNvPr id="1026" name="Picture 2" descr="Bay of Fundy">
            <a:extLst>
              <a:ext uri="{FF2B5EF4-FFF2-40B4-BE49-F238E27FC236}">
                <a16:creationId xmlns:a16="http://schemas.microsoft.com/office/drawing/2014/main" id="{48C7F65D-ADC4-AD2D-D3FD-B10817F97B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5480" r="22878"/>
          <a:stretch/>
        </p:blipFill>
        <p:spPr bwMode="auto">
          <a:xfrm>
            <a:off x="6857797" y="-10886"/>
            <a:ext cx="5334204" cy="6868886"/>
          </a:xfrm>
          <a:prstGeom prst="rect">
            <a:avLst/>
          </a:prstGeom>
          <a:noFill/>
          <a:effectLst>
            <a:outerShdw blurRad="127000" dist="50800" dir="10800000" sx="99000" sy="99000" algn="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4B189D7-C23C-C7A7-4E16-37F9BF695672}"/>
              </a:ext>
            </a:extLst>
          </p:cNvPr>
          <p:cNvSpPr txBox="1"/>
          <p:nvPr/>
        </p:nvSpPr>
        <p:spPr>
          <a:xfrm>
            <a:off x="6857797" y="6171112"/>
            <a:ext cx="5334204" cy="686888"/>
          </a:xfrm>
          <a:prstGeom prst="rect">
            <a:avLst/>
          </a:prstGeom>
          <a:solidFill>
            <a:srgbClr val="000000">
              <a:alpha val="50000"/>
            </a:srgbClr>
          </a:solidFill>
          <a:ln>
            <a:noFill/>
          </a:ln>
        </p:spPr>
        <p:txBody>
          <a:bodyPr wrap="square" rtlCol="0">
            <a:noAutofit/>
          </a:bodyPr>
          <a:lstStyle/>
          <a:p>
            <a:pPr algn="ctr">
              <a:spcAft>
                <a:spcPts val="600"/>
              </a:spcAft>
            </a:pPr>
            <a:r>
              <a:rPr lang="en-US" sz="1300">
                <a:solidFill>
                  <a:srgbClr val="FFFFFF"/>
                </a:solidFill>
              </a:rPr>
              <a:t>https://</a:t>
            </a:r>
            <a:r>
              <a:rPr lang="en-US" sz="1300" err="1">
                <a:solidFill>
                  <a:srgbClr val="FFFFFF"/>
                </a:solidFill>
              </a:rPr>
              <a:t>earthobservatory.nasa.gov</a:t>
            </a:r>
            <a:r>
              <a:rPr lang="en-US" sz="1300">
                <a:solidFill>
                  <a:srgbClr val="FFFFFF"/>
                </a:solidFill>
              </a:rPr>
              <a:t>/images/88305/bay-of-</a:t>
            </a:r>
            <a:r>
              <a:rPr lang="en-US" sz="1300" err="1">
                <a:solidFill>
                  <a:srgbClr val="FFFFFF"/>
                </a:solidFill>
              </a:rPr>
              <a:t>fundy</a:t>
            </a:r>
            <a:endParaRPr lang="en-US" sz="1300">
              <a:solidFill>
                <a:srgbClr val="FFFFFF"/>
              </a:solidFill>
            </a:endParaRPr>
          </a:p>
        </p:txBody>
      </p:sp>
    </p:spTree>
    <p:extLst>
      <p:ext uri="{BB962C8B-B14F-4D97-AF65-F5344CB8AC3E}">
        <p14:creationId xmlns:p14="http://schemas.microsoft.com/office/powerpoint/2010/main" val="2235663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ADB7A-9B63-1D54-1412-1B6597F9D71A}"/>
              </a:ext>
            </a:extLst>
          </p:cNvPr>
          <p:cNvSpPr>
            <a:spLocks noGrp="1"/>
          </p:cNvSpPr>
          <p:nvPr>
            <p:ph type="title"/>
          </p:nvPr>
        </p:nvSpPr>
        <p:spPr/>
        <p:txBody>
          <a:bodyPr/>
          <a:lstStyle/>
          <a:p>
            <a:r>
              <a:rPr lang="en-US"/>
              <a:t>Methods </a:t>
            </a:r>
          </a:p>
        </p:txBody>
      </p:sp>
      <p:sp>
        <p:nvSpPr>
          <p:cNvPr id="3" name="Content Placeholder 2">
            <a:extLst>
              <a:ext uri="{FF2B5EF4-FFF2-40B4-BE49-F238E27FC236}">
                <a16:creationId xmlns:a16="http://schemas.microsoft.com/office/drawing/2014/main" id="{5BA1C1AC-7C98-AE20-B4EC-8C18259D752A}"/>
              </a:ext>
            </a:extLst>
          </p:cNvPr>
          <p:cNvSpPr>
            <a:spLocks noGrp="1"/>
          </p:cNvSpPr>
          <p:nvPr>
            <p:ph idx="1"/>
          </p:nvPr>
        </p:nvSpPr>
        <p:spPr>
          <a:xfrm>
            <a:off x="838200" y="1825625"/>
            <a:ext cx="6444983" cy="4351338"/>
          </a:xfrm>
        </p:spPr>
        <p:txBody>
          <a:bodyPr vert="horz" lIns="91440" tIns="45720" rIns="91440" bIns="45720" rtlCol="0" anchor="t">
            <a:normAutofit/>
          </a:bodyPr>
          <a:lstStyle/>
          <a:p>
            <a:r>
              <a:rPr lang="en-US"/>
              <a:t>Mud collected from Peg's Cove, Bay of Fundy</a:t>
            </a:r>
          </a:p>
          <a:p>
            <a:r>
              <a:rPr lang="en-US"/>
              <a:t>Mud set up in lasagna pans </a:t>
            </a:r>
          </a:p>
          <a:p>
            <a:r>
              <a:rPr lang="en-US"/>
              <a:t>Mud incubated at 15°C, 20°C, and 23</a:t>
            </a:r>
            <a:r>
              <a:rPr lang="en-US">
                <a:ea typeface="+mn-lt"/>
                <a:cs typeface="+mn-lt"/>
              </a:rPr>
              <a:t>°C</a:t>
            </a:r>
          </a:p>
          <a:p>
            <a:r>
              <a:rPr lang="en-US"/>
              <a:t>Mud kept in same light level with a tin foil covering on one third and a mesh covering on another third </a:t>
            </a:r>
          </a:p>
          <a:p>
            <a:r>
              <a:rPr lang="en-US"/>
              <a:t>Lens paper in double layered strips added at 8:00</a:t>
            </a:r>
          </a:p>
          <a:p>
            <a:endParaRPr lang="en-US"/>
          </a:p>
        </p:txBody>
      </p:sp>
      <p:pic>
        <p:nvPicPr>
          <p:cNvPr id="4" name="Picture 3" descr="A brown liquid in a pan&#10;&#10;Description automatically generated">
            <a:extLst>
              <a:ext uri="{FF2B5EF4-FFF2-40B4-BE49-F238E27FC236}">
                <a16:creationId xmlns:a16="http://schemas.microsoft.com/office/drawing/2014/main" id="{8EC9D119-DDAB-8761-2588-180F994961B6}"/>
              </a:ext>
            </a:extLst>
          </p:cNvPr>
          <p:cNvPicPr>
            <a:picLocks noChangeAspect="1"/>
          </p:cNvPicPr>
          <p:nvPr/>
        </p:nvPicPr>
        <p:blipFill>
          <a:blip r:embed="rId3"/>
          <a:stretch>
            <a:fillRect/>
          </a:stretch>
        </p:blipFill>
        <p:spPr>
          <a:xfrm>
            <a:off x="7578671" y="0"/>
            <a:ext cx="5327009" cy="6858000"/>
          </a:xfrm>
          <a:prstGeom prst="rect">
            <a:avLst/>
          </a:prstGeom>
        </p:spPr>
      </p:pic>
    </p:spTree>
    <p:extLst>
      <p:ext uri="{BB962C8B-B14F-4D97-AF65-F5344CB8AC3E}">
        <p14:creationId xmlns:p14="http://schemas.microsoft.com/office/powerpoint/2010/main" val="2849172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4C2AC1-DC20-ACB5-4F73-6C38975BE4EC}"/>
              </a:ext>
            </a:extLst>
          </p:cNvPr>
          <p:cNvSpPr>
            <a:spLocks noGrp="1"/>
          </p:cNvSpPr>
          <p:nvPr>
            <p:ph type="title"/>
          </p:nvPr>
        </p:nvSpPr>
        <p:spPr>
          <a:xfrm>
            <a:off x="836679" y="723898"/>
            <a:ext cx="6002110" cy="1495425"/>
          </a:xfrm>
        </p:spPr>
        <p:txBody>
          <a:bodyPr>
            <a:normAutofit/>
          </a:bodyPr>
          <a:lstStyle/>
          <a:p>
            <a:r>
              <a:rPr lang="en-US" sz="4000"/>
              <a:t>Community Composition </a:t>
            </a:r>
          </a:p>
        </p:txBody>
      </p:sp>
      <p:sp>
        <p:nvSpPr>
          <p:cNvPr id="3" name="Content Placeholder 2">
            <a:extLst>
              <a:ext uri="{FF2B5EF4-FFF2-40B4-BE49-F238E27FC236}">
                <a16:creationId xmlns:a16="http://schemas.microsoft.com/office/drawing/2014/main" id="{196B51C7-AE13-E503-D99D-7D546D4E15D2}"/>
              </a:ext>
            </a:extLst>
          </p:cNvPr>
          <p:cNvSpPr>
            <a:spLocks noGrp="1"/>
          </p:cNvSpPr>
          <p:nvPr>
            <p:ph idx="1"/>
          </p:nvPr>
        </p:nvSpPr>
        <p:spPr>
          <a:xfrm>
            <a:off x="836680" y="2405067"/>
            <a:ext cx="6002110" cy="3729034"/>
          </a:xfrm>
        </p:spPr>
        <p:txBody>
          <a:bodyPr>
            <a:normAutofit/>
          </a:bodyPr>
          <a:lstStyle/>
          <a:p>
            <a:pPr marL="0" indent="0">
              <a:buNone/>
            </a:pPr>
            <a:r>
              <a:rPr lang="en-US" sz="2000"/>
              <a:t>Goal: To better understand vertical migration by investigating the </a:t>
            </a:r>
            <a:r>
              <a:rPr lang="en-US" sz="2000" b="1"/>
              <a:t>cell size and morphology. </a:t>
            </a:r>
          </a:p>
          <a:p>
            <a:pPr marL="0" indent="0">
              <a:buNone/>
            </a:pPr>
            <a:r>
              <a:rPr lang="en-US" sz="2000"/>
              <a:t> </a:t>
            </a:r>
          </a:p>
          <a:p>
            <a:pPr marL="0" indent="0">
              <a:buNone/>
            </a:pPr>
            <a:r>
              <a:rPr lang="en-US" sz="2000"/>
              <a:t>Samples taken after 6hrs….</a:t>
            </a:r>
          </a:p>
          <a:p>
            <a:r>
              <a:rPr lang="en-US" sz="2000"/>
              <a:t>Lens paper mounted on slides</a:t>
            </a:r>
          </a:p>
          <a:p>
            <a:r>
              <a:rPr lang="en-US" sz="2000"/>
              <a:t>Fixed with </a:t>
            </a:r>
            <a:r>
              <a:rPr lang="en-CA" sz="2000">
                <a:latin typeface="Aptos" panose="020B0004020202020204" pitchFamily="34" charset="0"/>
              </a:rPr>
              <a:t>G</a:t>
            </a:r>
            <a:r>
              <a:rPr lang="en-CA" sz="2000" b="0" i="0" u="none" strike="noStrike">
                <a:effectLst/>
                <a:latin typeface="Aptos" panose="020B0004020202020204" pitchFamily="34" charset="0"/>
              </a:rPr>
              <a:t>lutaraldehyde </a:t>
            </a:r>
            <a:endParaRPr lang="en-US" sz="2000" b="0" i="0" u="none" strike="noStrike">
              <a:effectLst/>
              <a:latin typeface="Aptos" panose="020B0004020202020204" pitchFamily="34" charset="0"/>
            </a:endParaRPr>
          </a:p>
          <a:p>
            <a:r>
              <a:rPr lang="en-US" sz="2000"/>
              <a:t>Imaging using Florescent Scope </a:t>
            </a:r>
          </a:p>
          <a:p>
            <a:r>
              <a:rPr lang="en-US" sz="2000"/>
              <a:t>Used DMFs measure to analyze </a:t>
            </a:r>
          </a:p>
          <a:p>
            <a:endParaRPr lang="en-US" sz="2000"/>
          </a:p>
          <a:p>
            <a:pPr marL="0" indent="0">
              <a:buNone/>
            </a:pPr>
            <a:endParaRPr lang="en-US" sz="2000"/>
          </a:p>
          <a:p>
            <a:pPr marL="0" indent="0">
              <a:buNone/>
            </a:pPr>
            <a:endParaRPr lang="en-US" sz="2000"/>
          </a:p>
          <a:p>
            <a:pPr marL="0" indent="0">
              <a:buNone/>
            </a:pPr>
            <a:endParaRPr lang="en-US" sz="2000"/>
          </a:p>
        </p:txBody>
      </p:sp>
      <p:pic>
        <p:nvPicPr>
          <p:cNvPr id="5" name="Picture 4">
            <a:extLst>
              <a:ext uri="{FF2B5EF4-FFF2-40B4-BE49-F238E27FC236}">
                <a16:creationId xmlns:a16="http://schemas.microsoft.com/office/drawing/2014/main" id="{E864C501-9614-D2D5-13C5-79D328C54CFA}"/>
              </a:ext>
              <a:ext uri="{C183D7F6-B498-43B3-948B-1728B52AA6E4}">
                <adec:decorative xmlns:adec="http://schemas.microsoft.com/office/drawing/2017/decorative" val="0"/>
              </a:ext>
            </a:extLst>
          </p:cNvPr>
          <p:cNvPicPr>
            <a:picLocks noChangeAspect="1"/>
          </p:cNvPicPr>
          <p:nvPr/>
        </p:nvPicPr>
        <p:blipFill>
          <a:blip r:embed="rId3"/>
          <a:srcRect r="2935"/>
          <a:stretch/>
        </p:blipFill>
        <p:spPr>
          <a:xfrm>
            <a:off x="7199440" y="10"/>
            <a:ext cx="4992560" cy="6857990"/>
          </a:xfrm>
          <a:prstGeom prst="rect">
            <a:avLst/>
          </a:prstGeom>
          <a:effectLst/>
        </p:spPr>
      </p:pic>
    </p:spTree>
    <p:extLst>
      <p:ext uri="{BB962C8B-B14F-4D97-AF65-F5344CB8AC3E}">
        <p14:creationId xmlns:p14="http://schemas.microsoft.com/office/powerpoint/2010/main" val="2089631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A5ED15-67EE-A6AF-A46C-E80171CEE71E}"/>
              </a:ext>
            </a:extLst>
          </p:cNvPr>
          <p:cNvSpPr>
            <a:spLocks noGrp="1"/>
          </p:cNvSpPr>
          <p:nvPr>
            <p:ph type="title"/>
          </p:nvPr>
        </p:nvSpPr>
        <p:spPr>
          <a:xfrm>
            <a:off x="761800" y="762001"/>
            <a:ext cx="5334197" cy="1708242"/>
          </a:xfrm>
        </p:spPr>
        <p:txBody>
          <a:bodyPr anchor="ctr">
            <a:normAutofit/>
          </a:bodyPr>
          <a:lstStyle/>
          <a:p>
            <a:r>
              <a:rPr lang="en-US" sz="4000"/>
              <a:t>Community Composition </a:t>
            </a:r>
          </a:p>
        </p:txBody>
      </p:sp>
      <p:sp>
        <p:nvSpPr>
          <p:cNvPr id="3" name="Content Placeholder 2">
            <a:extLst>
              <a:ext uri="{FF2B5EF4-FFF2-40B4-BE49-F238E27FC236}">
                <a16:creationId xmlns:a16="http://schemas.microsoft.com/office/drawing/2014/main" id="{A119A7A5-B21E-988A-8A8E-DEB3E95EBCAF}"/>
              </a:ext>
            </a:extLst>
          </p:cNvPr>
          <p:cNvSpPr>
            <a:spLocks noGrp="1"/>
          </p:cNvSpPr>
          <p:nvPr>
            <p:ph idx="1"/>
          </p:nvPr>
        </p:nvSpPr>
        <p:spPr>
          <a:xfrm>
            <a:off x="761800" y="2470244"/>
            <a:ext cx="5334197" cy="3769835"/>
          </a:xfrm>
        </p:spPr>
        <p:txBody>
          <a:bodyPr anchor="ctr">
            <a:normAutofit/>
          </a:bodyPr>
          <a:lstStyle/>
          <a:p>
            <a:pPr marL="0" indent="0">
              <a:buNone/>
            </a:pPr>
            <a:r>
              <a:rPr lang="en-US" sz="2000"/>
              <a:t>Focus…</a:t>
            </a:r>
          </a:p>
          <a:p>
            <a:r>
              <a:rPr lang="en-US" sz="2000" u="sng"/>
              <a:t>ONLY 15°C and 20°C, light and dark</a:t>
            </a:r>
          </a:p>
          <a:p>
            <a:r>
              <a:rPr lang="en-US" sz="2000"/>
              <a:t>ONLY pennate and centric diatoms</a:t>
            </a:r>
          </a:p>
          <a:p>
            <a:r>
              <a:rPr lang="en-US" sz="2000"/>
              <a:t>Maximum dimension (largest measurement of either width or length)</a:t>
            </a:r>
          </a:p>
          <a:p>
            <a:r>
              <a:rPr lang="en-US" sz="2000"/>
              <a:t>Main interaction: </a:t>
            </a:r>
            <a:r>
              <a:rPr lang="en-US" sz="2000" b="1"/>
              <a:t>Ratio between top and bottom</a:t>
            </a:r>
            <a:r>
              <a:rPr lang="en-US" sz="2000"/>
              <a:t> layers</a:t>
            </a:r>
          </a:p>
          <a:p>
            <a:pPr lvl="1"/>
            <a:r>
              <a:rPr lang="en-US" sz="2000"/>
              <a:t>Why? Evidence of vertical migration </a:t>
            </a:r>
          </a:p>
        </p:txBody>
      </p:sp>
      <p:pic>
        <p:nvPicPr>
          <p:cNvPr id="7" name="Picture 6" descr="A red and black background with white text&#10;&#10;Description automatically generated">
            <a:extLst>
              <a:ext uri="{FF2B5EF4-FFF2-40B4-BE49-F238E27FC236}">
                <a16:creationId xmlns:a16="http://schemas.microsoft.com/office/drawing/2014/main" id="{A5C0CC56-0AB4-05B0-3716-380C68F47630}"/>
              </a:ext>
            </a:extLst>
          </p:cNvPr>
          <p:cNvPicPr>
            <a:picLocks noChangeAspect="1"/>
          </p:cNvPicPr>
          <p:nvPr/>
        </p:nvPicPr>
        <p:blipFill>
          <a:blip r:embed="rId3"/>
          <a:srcRect r="37292"/>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2055336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ADB7A-9B63-1D54-1412-1B6597F9D71A}"/>
              </a:ext>
            </a:extLst>
          </p:cNvPr>
          <p:cNvSpPr>
            <a:spLocks noGrp="1"/>
          </p:cNvSpPr>
          <p:nvPr>
            <p:ph type="title"/>
          </p:nvPr>
        </p:nvSpPr>
        <p:spPr/>
        <p:txBody>
          <a:bodyPr/>
          <a:lstStyle/>
          <a:p>
            <a:r>
              <a:rPr lang="en-US"/>
              <a:t>Vertical Migration – Temperature</a:t>
            </a:r>
          </a:p>
        </p:txBody>
      </p:sp>
      <p:sp>
        <p:nvSpPr>
          <p:cNvPr id="3" name="Content Placeholder 2">
            <a:extLst>
              <a:ext uri="{FF2B5EF4-FFF2-40B4-BE49-F238E27FC236}">
                <a16:creationId xmlns:a16="http://schemas.microsoft.com/office/drawing/2014/main" id="{5BA1C1AC-7C98-AE20-B4EC-8C18259D752A}"/>
              </a:ext>
            </a:extLst>
          </p:cNvPr>
          <p:cNvSpPr>
            <a:spLocks noGrp="1"/>
          </p:cNvSpPr>
          <p:nvPr>
            <p:ph idx="1"/>
          </p:nvPr>
        </p:nvSpPr>
        <p:spPr/>
        <p:txBody>
          <a:bodyPr vert="horz" lIns="91440" tIns="45720" rIns="91440" bIns="45720" rtlCol="0" anchor="t">
            <a:normAutofit/>
          </a:bodyPr>
          <a:lstStyle/>
          <a:p>
            <a:endParaRPr lang="en-US"/>
          </a:p>
          <a:p>
            <a:endParaRPr lang="en-US"/>
          </a:p>
        </p:txBody>
      </p:sp>
      <p:sp>
        <p:nvSpPr>
          <p:cNvPr id="4" name="TextBox 3">
            <a:extLst>
              <a:ext uri="{FF2B5EF4-FFF2-40B4-BE49-F238E27FC236}">
                <a16:creationId xmlns:a16="http://schemas.microsoft.com/office/drawing/2014/main" id="{131F8C39-9BDC-E08F-5EBF-7A3FAD57FA8C}"/>
              </a:ext>
            </a:extLst>
          </p:cNvPr>
          <p:cNvSpPr txBox="1"/>
          <p:nvPr/>
        </p:nvSpPr>
        <p:spPr>
          <a:xfrm>
            <a:off x="835574" y="1804557"/>
            <a:ext cx="10520854"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Arial"/>
              </a:rPr>
              <a:t>Goal: understanding patterns of vertical migration with increasing temperatures</a:t>
            </a:r>
          </a:p>
          <a:p>
            <a:endParaRPr lang="en-US" sz="2800">
              <a:cs typeface="Arial"/>
            </a:endParaRPr>
          </a:p>
          <a:p>
            <a:r>
              <a:rPr lang="en-US" sz="2800">
                <a:cs typeface="Arial"/>
              </a:rPr>
              <a:t>Samples taken every hour (from 09:00 to 14:00)</a:t>
            </a:r>
          </a:p>
          <a:p>
            <a:pPr marL="457200" indent="-457200">
              <a:buFont typeface="Arial"/>
              <a:buChar char="•"/>
            </a:pPr>
            <a:r>
              <a:rPr lang="en-US" sz="2800">
                <a:cs typeface="Arial"/>
              </a:rPr>
              <a:t>Lens paper placed on test tubes</a:t>
            </a:r>
          </a:p>
          <a:p>
            <a:pPr marL="457200" indent="-457200">
              <a:buFont typeface="Arial"/>
              <a:buChar char="•"/>
            </a:pPr>
            <a:r>
              <a:rPr lang="en-US" sz="2800">
                <a:cs typeface="Arial"/>
              </a:rPr>
              <a:t>Treated with 2 mL of solvent (Acetone + DMSO)</a:t>
            </a:r>
          </a:p>
          <a:p>
            <a:pPr marL="457200" indent="-457200">
              <a:buFont typeface="Arial"/>
              <a:buChar char="•"/>
            </a:pPr>
            <a:r>
              <a:rPr lang="en-US" sz="2800">
                <a:cs typeface="Arial"/>
              </a:rPr>
              <a:t>Measured chlorophyll abundance in Chlorophyll Fluorometer</a:t>
            </a:r>
          </a:p>
          <a:p>
            <a:pPr marL="457200" indent="-457200">
              <a:buFont typeface="Arial"/>
              <a:buChar char="•"/>
            </a:pPr>
            <a:r>
              <a:rPr lang="en-US" sz="2800">
                <a:cs typeface="Arial"/>
              </a:rPr>
              <a:t>Sent to statistical analysis</a:t>
            </a:r>
          </a:p>
          <a:p>
            <a:endParaRPr lang="en-US" sz="2800">
              <a:cs typeface="Arial"/>
            </a:endParaRPr>
          </a:p>
        </p:txBody>
      </p:sp>
    </p:spTree>
    <p:extLst>
      <p:ext uri="{BB962C8B-B14F-4D97-AF65-F5344CB8AC3E}">
        <p14:creationId xmlns:p14="http://schemas.microsoft.com/office/powerpoint/2010/main" val="1221577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5B85D-F0A1-FD1F-38A1-F52D48202824}"/>
              </a:ext>
            </a:extLst>
          </p:cNvPr>
          <p:cNvSpPr>
            <a:spLocks noGrp="1"/>
          </p:cNvSpPr>
          <p:nvPr>
            <p:ph type="title"/>
          </p:nvPr>
        </p:nvSpPr>
        <p:spPr/>
        <p:txBody>
          <a:bodyPr/>
          <a:lstStyle/>
          <a:p>
            <a:r>
              <a:rPr lang="en-US"/>
              <a:t>Light and Temperature Vertical Migration </a:t>
            </a:r>
          </a:p>
        </p:txBody>
      </p:sp>
      <p:sp>
        <p:nvSpPr>
          <p:cNvPr id="3" name="Content Placeholder 2">
            <a:extLst>
              <a:ext uri="{FF2B5EF4-FFF2-40B4-BE49-F238E27FC236}">
                <a16:creationId xmlns:a16="http://schemas.microsoft.com/office/drawing/2014/main" id="{4EA95D6D-DDDB-321B-837A-76927DB93CA9}"/>
              </a:ext>
            </a:extLst>
          </p:cNvPr>
          <p:cNvSpPr>
            <a:spLocks noGrp="1"/>
          </p:cNvSpPr>
          <p:nvPr>
            <p:ph idx="1"/>
          </p:nvPr>
        </p:nvSpPr>
        <p:spPr>
          <a:xfrm>
            <a:off x="838200" y="1980085"/>
            <a:ext cx="10515600" cy="3280419"/>
          </a:xfrm>
        </p:spPr>
        <p:txBody>
          <a:bodyPr vert="horz" lIns="91440" tIns="45720" rIns="91440" bIns="45720" rtlCol="0" anchor="t">
            <a:normAutofit lnSpcReduction="10000"/>
          </a:bodyPr>
          <a:lstStyle/>
          <a:p>
            <a:pPr marL="0" indent="0">
              <a:lnSpc>
                <a:spcPct val="100000"/>
              </a:lnSpc>
              <a:spcBef>
                <a:spcPts val="0"/>
              </a:spcBef>
              <a:buNone/>
            </a:pPr>
            <a:r>
              <a:rPr lang="en-US">
                <a:latin typeface="Aptos"/>
                <a:ea typeface="+mn-lt"/>
                <a:cs typeface="+mn-lt"/>
              </a:rPr>
              <a:t>Goal: To determine if different light and temperature conditions influence vertical migration </a:t>
            </a:r>
          </a:p>
          <a:p>
            <a:pPr marL="0" indent="0">
              <a:lnSpc>
                <a:spcPct val="100000"/>
              </a:lnSpc>
              <a:spcBef>
                <a:spcPts val="0"/>
              </a:spcBef>
              <a:buNone/>
            </a:pPr>
            <a:endParaRPr lang="en-US">
              <a:latin typeface="Aptos"/>
              <a:ea typeface="+mn-lt"/>
              <a:cs typeface="+mn-lt"/>
            </a:endParaRPr>
          </a:p>
          <a:p>
            <a:pPr marL="0" indent="0">
              <a:lnSpc>
                <a:spcPct val="100000"/>
              </a:lnSpc>
              <a:spcBef>
                <a:spcPts val="0"/>
              </a:spcBef>
              <a:buNone/>
            </a:pPr>
            <a:r>
              <a:rPr lang="en-US">
                <a:latin typeface="Aptos"/>
                <a:ea typeface="+mn-lt"/>
                <a:cs typeface="+mn-lt"/>
              </a:rPr>
              <a:t>Samples removed at 14:30</a:t>
            </a:r>
            <a:endParaRPr lang="en-US">
              <a:latin typeface="Aptos"/>
              <a:cs typeface="Arial"/>
            </a:endParaRPr>
          </a:p>
          <a:p>
            <a:pPr marL="457200" indent="-457200">
              <a:lnSpc>
                <a:spcPct val="100000"/>
              </a:lnSpc>
              <a:spcBef>
                <a:spcPts val="0"/>
              </a:spcBef>
              <a:buFont typeface="Arial,Sans-Serif" panose="020B0604020202020204" pitchFamily="34" charset="0"/>
            </a:pPr>
            <a:r>
              <a:rPr lang="en-US">
                <a:latin typeface="Aptos"/>
                <a:cs typeface="Arial"/>
              </a:rPr>
              <a:t>Lens paper placed on test tubes</a:t>
            </a:r>
            <a:endParaRPr lang="en-US">
              <a:latin typeface="Aptos"/>
            </a:endParaRPr>
          </a:p>
          <a:p>
            <a:pPr marL="457200" indent="-457200">
              <a:lnSpc>
                <a:spcPct val="100000"/>
              </a:lnSpc>
              <a:spcBef>
                <a:spcPts val="0"/>
              </a:spcBef>
              <a:buFont typeface="Arial,Sans-Serif" panose="020B0604020202020204" pitchFamily="34" charset="0"/>
            </a:pPr>
            <a:r>
              <a:rPr lang="en-US">
                <a:latin typeface="Aptos"/>
                <a:cs typeface="Arial"/>
              </a:rPr>
              <a:t>Treated with 4 mL of solvent (Acetone + DMSO)</a:t>
            </a:r>
          </a:p>
          <a:p>
            <a:pPr marL="457200" indent="-457200">
              <a:lnSpc>
                <a:spcPct val="100000"/>
              </a:lnSpc>
              <a:spcBef>
                <a:spcPts val="0"/>
              </a:spcBef>
              <a:buFont typeface="Arial,Sans-Serif" panose="020B0604020202020204" pitchFamily="34" charset="0"/>
            </a:pPr>
            <a:r>
              <a:rPr lang="en-US">
                <a:latin typeface="Aptos"/>
                <a:cs typeface="Arial"/>
              </a:rPr>
              <a:t>Measured chlorophyll abundance in Chlorophyll Fluorometer</a:t>
            </a:r>
          </a:p>
          <a:p>
            <a:pPr marL="457200" indent="-457200">
              <a:lnSpc>
                <a:spcPct val="100000"/>
              </a:lnSpc>
              <a:spcBef>
                <a:spcPts val="0"/>
              </a:spcBef>
              <a:buFont typeface="Arial,Sans-Serif" panose="020B0604020202020204" pitchFamily="34" charset="0"/>
            </a:pPr>
            <a:r>
              <a:rPr lang="en-US">
                <a:latin typeface="Aptos"/>
                <a:cs typeface="Arial"/>
              </a:rPr>
              <a:t>Sent to statistical analysis</a:t>
            </a:r>
            <a:endParaRPr lang="en-US">
              <a:latin typeface="Aptos"/>
            </a:endParaRPr>
          </a:p>
        </p:txBody>
      </p:sp>
    </p:spTree>
    <p:extLst>
      <p:ext uri="{BB962C8B-B14F-4D97-AF65-F5344CB8AC3E}">
        <p14:creationId xmlns:p14="http://schemas.microsoft.com/office/powerpoint/2010/main" val="3320329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5B85D-F0A1-FD1F-38A1-F52D48202824}"/>
              </a:ext>
            </a:extLst>
          </p:cNvPr>
          <p:cNvSpPr>
            <a:spLocks noGrp="1"/>
          </p:cNvSpPr>
          <p:nvPr>
            <p:ph type="title"/>
          </p:nvPr>
        </p:nvSpPr>
        <p:spPr/>
        <p:txBody>
          <a:bodyPr/>
          <a:lstStyle/>
          <a:p>
            <a:r>
              <a:rPr lang="en-US"/>
              <a:t>Result - Light and Temperature Vertical Migration </a:t>
            </a:r>
          </a:p>
        </p:txBody>
      </p:sp>
      <p:sp>
        <p:nvSpPr>
          <p:cNvPr id="3" name="Content Placeholder 2">
            <a:extLst>
              <a:ext uri="{FF2B5EF4-FFF2-40B4-BE49-F238E27FC236}">
                <a16:creationId xmlns:a16="http://schemas.microsoft.com/office/drawing/2014/main" id="{4EA95D6D-DDDB-321B-837A-76927DB93CA9}"/>
              </a:ext>
            </a:extLst>
          </p:cNvPr>
          <p:cNvSpPr>
            <a:spLocks noGrp="1"/>
          </p:cNvSpPr>
          <p:nvPr>
            <p:ph idx="1"/>
          </p:nvPr>
        </p:nvSpPr>
        <p:spPr>
          <a:xfrm>
            <a:off x="7903029" y="1980085"/>
            <a:ext cx="4005942" cy="3280419"/>
          </a:xfrm>
        </p:spPr>
        <p:txBody>
          <a:bodyPr vert="horz" lIns="91440" tIns="45720" rIns="91440" bIns="45720" rtlCol="0" anchor="t">
            <a:normAutofit/>
          </a:bodyPr>
          <a:lstStyle/>
          <a:p>
            <a:pPr marL="457200" indent="-457200">
              <a:lnSpc>
                <a:spcPct val="100000"/>
              </a:lnSpc>
              <a:spcBef>
                <a:spcPts val="0"/>
              </a:spcBef>
              <a:buFont typeface="Calibri" panose="020B0604020202020204" pitchFamily="34" charset="0"/>
              <a:buChar char="-"/>
            </a:pPr>
            <a:r>
              <a:rPr lang="en-US"/>
              <a:t>Ratio</a:t>
            </a:r>
          </a:p>
          <a:p>
            <a:pPr marL="457200" indent="-457200">
              <a:lnSpc>
                <a:spcPct val="100000"/>
              </a:lnSpc>
              <a:spcBef>
                <a:spcPts val="0"/>
              </a:spcBef>
              <a:buFont typeface="Calibri" panose="020B0604020202020204" pitchFamily="34" charset="0"/>
              <a:buChar char="-"/>
            </a:pPr>
            <a:endParaRPr lang="en-US"/>
          </a:p>
          <a:p>
            <a:pPr marL="457200" indent="-457200">
              <a:lnSpc>
                <a:spcPct val="100000"/>
              </a:lnSpc>
              <a:spcBef>
                <a:spcPts val="0"/>
              </a:spcBef>
              <a:buFont typeface="Calibri" panose="020B0604020202020204" pitchFamily="34" charset="0"/>
              <a:buChar char="-"/>
            </a:pPr>
            <a:r>
              <a:rPr lang="en-US"/>
              <a:t>No statistical significance </a:t>
            </a:r>
          </a:p>
        </p:txBody>
      </p:sp>
      <p:pic>
        <p:nvPicPr>
          <p:cNvPr id="5" name="Picture 4" descr="A graph of different types of light and dark&#10;&#10;Description automatically generated">
            <a:extLst>
              <a:ext uri="{FF2B5EF4-FFF2-40B4-BE49-F238E27FC236}">
                <a16:creationId xmlns:a16="http://schemas.microsoft.com/office/drawing/2014/main" id="{CD720844-DCD3-C488-C155-1CFF91ED4704}"/>
              </a:ext>
            </a:extLst>
          </p:cNvPr>
          <p:cNvPicPr>
            <a:picLocks noChangeAspect="1"/>
          </p:cNvPicPr>
          <p:nvPr/>
        </p:nvPicPr>
        <p:blipFill>
          <a:blip r:embed="rId2"/>
          <a:stretch>
            <a:fillRect/>
          </a:stretch>
        </p:blipFill>
        <p:spPr>
          <a:xfrm>
            <a:off x="381681" y="1692729"/>
            <a:ext cx="7313839" cy="4408714"/>
          </a:xfrm>
          <a:prstGeom prst="rect">
            <a:avLst/>
          </a:prstGeom>
        </p:spPr>
      </p:pic>
      <p:sp>
        <p:nvSpPr>
          <p:cNvPr id="7" name="TextBox 6">
            <a:extLst>
              <a:ext uri="{FF2B5EF4-FFF2-40B4-BE49-F238E27FC236}">
                <a16:creationId xmlns:a16="http://schemas.microsoft.com/office/drawing/2014/main" id="{B6F2B221-A41D-71E4-248A-B0C0C18062C8}"/>
              </a:ext>
            </a:extLst>
          </p:cNvPr>
          <p:cNvSpPr txBox="1"/>
          <p:nvPr/>
        </p:nvSpPr>
        <p:spPr>
          <a:xfrm>
            <a:off x="9420037" y="1775908"/>
            <a:ext cx="20332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Top chlorophyll</a:t>
            </a:r>
          </a:p>
        </p:txBody>
      </p:sp>
      <p:cxnSp>
        <p:nvCxnSpPr>
          <p:cNvPr id="8" name="Straight Arrow Connector 7">
            <a:extLst>
              <a:ext uri="{FF2B5EF4-FFF2-40B4-BE49-F238E27FC236}">
                <a16:creationId xmlns:a16="http://schemas.microsoft.com/office/drawing/2014/main" id="{6C126559-2A10-E466-09B9-1E5D3A5E0E98}"/>
              </a:ext>
            </a:extLst>
          </p:cNvPr>
          <p:cNvCxnSpPr/>
          <p:nvPr/>
        </p:nvCxnSpPr>
        <p:spPr>
          <a:xfrm flipV="1">
            <a:off x="9530714" y="2147047"/>
            <a:ext cx="1532237" cy="2059"/>
          </a:xfrm>
          <a:prstGeom prst="straightConnector1">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4814E7F9-4A90-C85F-A40F-5F05B09E658A}"/>
              </a:ext>
            </a:extLst>
          </p:cNvPr>
          <p:cNvSpPr txBox="1"/>
          <p:nvPr/>
        </p:nvSpPr>
        <p:spPr>
          <a:xfrm>
            <a:off x="9265578" y="2084826"/>
            <a:ext cx="22804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Bottom chlorophyll</a:t>
            </a:r>
          </a:p>
        </p:txBody>
      </p:sp>
    </p:spTree>
    <p:extLst>
      <p:ext uri="{BB962C8B-B14F-4D97-AF65-F5344CB8AC3E}">
        <p14:creationId xmlns:p14="http://schemas.microsoft.com/office/powerpoint/2010/main" val="33133352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1454</Words>
  <Application>Microsoft Macintosh PowerPoint</Application>
  <PresentationFormat>Widescreen</PresentationFormat>
  <Paragraphs>147</Paragraphs>
  <Slides>18</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Aptos</vt:lpstr>
      <vt:lpstr>Aptos Display</vt:lpstr>
      <vt:lpstr>Arial</vt:lpstr>
      <vt:lpstr>Arial,Sans-Serif</vt:lpstr>
      <vt:lpstr>Calibri</vt:lpstr>
      <vt:lpstr>Cambria Math</vt:lpstr>
      <vt:lpstr>Office Theme</vt:lpstr>
      <vt:lpstr>Vertical migration of diatoms</vt:lpstr>
      <vt:lpstr>Presentation Outline</vt:lpstr>
      <vt:lpstr>Motivations:</vt:lpstr>
      <vt:lpstr>Methods </vt:lpstr>
      <vt:lpstr>Community Composition </vt:lpstr>
      <vt:lpstr>Community Composition </vt:lpstr>
      <vt:lpstr>Vertical Migration – Temperature</vt:lpstr>
      <vt:lpstr>Light and Temperature Vertical Migration </vt:lpstr>
      <vt:lpstr>Result - Light and Temperature Vertical Migration </vt:lpstr>
      <vt:lpstr>Results – Vertical Migration</vt:lpstr>
      <vt:lpstr>Result – Community Composition</vt:lpstr>
      <vt:lpstr>Result – Community Composition</vt:lpstr>
      <vt:lpstr>Result – Community Composition</vt:lpstr>
      <vt:lpstr>Result – Community Composition</vt:lpstr>
      <vt:lpstr>Result – Community Composition</vt:lpstr>
      <vt:lpstr>Result – Community Composition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Paige Isa Boulding Stuart</dc:creator>
  <cp:lastModifiedBy>Paige Isa Boulding Stuart</cp:lastModifiedBy>
  <cp:revision>2</cp:revision>
  <dcterms:created xsi:type="dcterms:W3CDTF">2024-11-24T17:05:33Z</dcterms:created>
  <dcterms:modified xsi:type="dcterms:W3CDTF">2024-12-03T19:58:55Z</dcterms:modified>
</cp:coreProperties>
</file>